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21"/>
  </p:notesMasterIdLst>
  <p:handoutMasterIdLst>
    <p:handoutMasterId r:id="rId22"/>
  </p:handoutMasterIdLst>
  <p:sldIdLst>
    <p:sldId id="256" r:id="rId2"/>
    <p:sldId id="283" r:id="rId3"/>
    <p:sldId id="257" r:id="rId4"/>
    <p:sldId id="258" r:id="rId5"/>
    <p:sldId id="259" r:id="rId6"/>
    <p:sldId id="284" r:id="rId7"/>
    <p:sldId id="285" r:id="rId8"/>
    <p:sldId id="305" r:id="rId9"/>
    <p:sldId id="306" r:id="rId10"/>
    <p:sldId id="289" r:id="rId11"/>
    <p:sldId id="290" r:id="rId12"/>
    <p:sldId id="291" r:id="rId13"/>
    <p:sldId id="292" r:id="rId14"/>
    <p:sldId id="295" r:id="rId15"/>
    <p:sldId id="297" r:id="rId16"/>
    <p:sldId id="298" r:id="rId17"/>
    <p:sldId id="299" r:id="rId18"/>
    <p:sldId id="300" r:id="rId19"/>
    <p:sldId id="307" r:id="rId20"/>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00FF"/>
    <a:srgbClr val="005D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504" y="11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D3A562F-5A6C-4AB1-BC63-6C1413A35F1D}" type="datetimeFigureOut">
              <a:rPr lang="pl-PL" smtClean="0"/>
              <a:t>27.08.2015</a:t>
            </a:fld>
            <a:endParaRPr lang="pl-PL"/>
          </a:p>
        </p:txBody>
      </p:sp>
      <p:sp>
        <p:nvSpPr>
          <p:cNvPr id="4" name="Symbol zastępczy stopki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F4C70DB-9D99-4CF1-B4D3-CE5F1EA819F0}" type="slidenum">
              <a:rPr lang="pl-PL" smtClean="0"/>
              <a:t>‹#›</a:t>
            </a:fld>
            <a:endParaRPr lang="pl-PL"/>
          </a:p>
        </p:txBody>
      </p:sp>
    </p:spTree>
    <p:extLst>
      <p:ext uri="{BB962C8B-B14F-4D97-AF65-F5344CB8AC3E}">
        <p14:creationId xmlns:p14="http://schemas.microsoft.com/office/powerpoint/2010/main" val="4033981523"/>
      </p:ext>
    </p:extLst>
  </p:cSld>
  <p:clrMap bg1="lt1" tx1="dk1" bg2="lt2" tx2="dk2" accent1="accent1" accent2="accent2" accent3="accent3" accent4="accent4" accent5="accent5" accent6="accent6" hlink="hlink" folHlink="folHlink"/>
  <p:hf sldNum="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6F8CE4-7890-4FEE-B367-CD04F9D1189A}" type="datetimeFigureOut">
              <a:rPr lang="pl-PL" smtClean="0"/>
              <a:t>27.08.2015</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0FDA72-0BC5-4D58-8B42-160A67CB7DC2}" type="slidenum">
              <a:rPr lang="pl-PL" smtClean="0"/>
              <a:t>‹#›</a:t>
            </a:fld>
            <a:endParaRPr lang="pl-PL"/>
          </a:p>
        </p:txBody>
      </p:sp>
    </p:spTree>
    <p:extLst>
      <p:ext uri="{BB962C8B-B14F-4D97-AF65-F5344CB8AC3E}">
        <p14:creationId xmlns:p14="http://schemas.microsoft.com/office/powerpoint/2010/main" val="176441558"/>
      </p:ext>
    </p:extLst>
  </p:cSld>
  <p:clrMap bg1="lt1" tx1="dk1" bg2="lt2" tx2="dk2" accent1="accent1" accent2="accent2" accent3="accent3" accent4="accent4" accent5="accent5" accent6="accent6" hlink="hlink" folHlink="folHlink"/>
  <p:hf sldNum="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agłówka 5"/>
          <p:cNvSpPr>
            <a:spLocks noGrp="1"/>
          </p:cNvSpPr>
          <p:nvPr>
            <p:ph type="hdr" sz="quarter" idx="12"/>
          </p:nvPr>
        </p:nvSpPr>
        <p:spPr/>
        <p:txBody>
          <a:bodyPr/>
          <a:lstStyle/>
          <a:p>
            <a:endParaRPr lang="pl-PL"/>
          </a:p>
        </p:txBody>
      </p:sp>
    </p:spTree>
    <p:extLst>
      <p:ext uri="{BB962C8B-B14F-4D97-AF65-F5344CB8AC3E}">
        <p14:creationId xmlns:p14="http://schemas.microsoft.com/office/powerpoint/2010/main" val="805676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A483DF32-49EC-48C4-B917-04703ECA11D1}" type="datetime1">
              <a:rPr lang="pl-PL" smtClean="0"/>
              <a:t>27.08.2015</a:t>
            </a:fld>
            <a:endParaRPr lang="pl-PL"/>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3CED99F8-9237-409B-A7A2-9DD068E2351F}" type="slidenum">
              <a:rPr lang="pl-PL" smtClean="0"/>
              <a:t>‹#›</a:t>
            </a:fld>
            <a:endParaRPr lang="pl-PL"/>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pl-PL"/>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pl-PL" smtClean="0"/>
              <a:t>Kliknij, aby edytować styl</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2BF39CAD-83EE-4C08-9274-B8A22D5D777E}" type="datetime1">
              <a:rPr lang="pl-PL" smtClean="0"/>
              <a:t>27.08.2015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CED99F8-9237-409B-A7A2-9DD068E2351F}" type="slidenum">
              <a:rPr lang="pl-PL" smtClean="0"/>
              <a:t>‹#›</a:t>
            </a:fld>
            <a:endParaRPr lang="pl-PL"/>
          </a:p>
        </p:txBody>
      </p:sp>
      <p:sp>
        <p:nvSpPr>
          <p:cNvPr id="7" name="Title 6"/>
          <p:cNvSpPr>
            <a:spLocks noGrp="1"/>
          </p:cNvSpPr>
          <p:nvPr>
            <p:ph type="title"/>
          </p:nvPr>
        </p:nvSpPr>
        <p:spPr/>
        <p:txBody>
          <a:bodyPr/>
          <a:lstStyle/>
          <a:p>
            <a:r>
              <a:rPr lang="pl-PL" smtClean="0"/>
              <a:t>Kliknij, aby edytować styl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9" name="Date Placeholder 8"/>
          <p:cNvSpPr>
            <a:spLocks noGrp="1"/>
          </p:cNvSpPr>
          <p:nvPr>
            <p:ph type="dt" sz="half" idx="10"/>
          </p:nvPr>
        </p:nvSpPr>
        <p:spPr/>
        <p:txBody>
          <a:bodyPr/>
          <a:lstStyle>
            <a:lvl1pPr>
              <a:defRPr>
                <a:solidFill>
                  <a:srgbClr val="FFFFFF"/>
                </a:solidFill>
              </a:defRPr>
            </a:lvl1pPr>
          </a:lstStyle>
          <a:p>
            <a:fld id="{FF9D980E-850A-4F4B-91CC-1C5C8E8A007A}" type="datetime1">
              <a:rPr lang="pl-PL" smtClean="0"/>
              <a:t>27.08.2015</a:t>
            </a:fld>
            <a:endParaRPr lang="pl-PL"/>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3CED99F8-9237-409B-A7A2-9DD068E2351F}" type="slidenum">
              <a:rPr lang="pl-PL" smtClean="0"/>
              <a:t>‹#›</a:t>
            </a:fld>
            <a:endParaRPr lang="pl-PL"/>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pl-PL"/>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pl-PL" smtClean="0"/>
              <a:t>Kliknij, aby edytować styl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Date Placeholder 4"/>
          <p:cNvSpPr>
            <a:spLocks noGrp="1"/>
          </p:cNvSpPr>
          <p:nvPr>
            <p:ph type="dt" sz="half" idx="10"/>
          </p:nvPr>
        </p:nvSpPr>
        <p:spPr/>
        <p:txBody>
          <a:bodyPr/>
          <a:lstStyle/>
          <a:p>
            <a:fld id="{112D69B1-A51A-48D9-A66C-C18461F54DAB}" type="datetime1">
              <a:rPr lang="pl-PL" smtClean="0"/>
              <a:t>27.08.2015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3CED99F8-9237-409B-A7A2-9DD068E2351F}" type="slidenum">
              <a:rPr lang="pl-PL" smtClean="0"/>
              <a:t>‹#›</a:t>
            </a:fld>
            <a:endParaRPr lang="pl-PL"/>
          </a:p>
        </p:txBody>
      </p:sp>
      <p:sp>
        <p:nvSpPr>
          <p:cNvPr id="8" name="Title 7"/>
          <p:cNvSpPr>
            <a:spLocks noGrp="1"/>
          </p:cNvSpPr>
          <p:nvPr>
            <p:ph type="title"/>
          </p:nvPr>
        </p:nvSpPr>
        <p:spPr/>
        <p:txBody>
          <a:bodyPr/>
          <a:lstStyle/>
          <a:p>
            <a:r>
              <a:rPr lang="pl-PL" smtClean="0"/>
              <a:t>Kliknij, aby edytować styl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7D5B8B8A-166A-4D46-B852-058AA2A31F25}" type="datetime1">
              <a:rPr lang="pl-PL" smtClean="0"/>
              <a:t>27.08.2015</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3CED99F8-9237-409B-A7A2-9DD068E2351F}" type="slidenum">
              <a:rPr lang="pl-PL" smtClean="0"/>
              <a:t>‹#›</a:t>
            </a:fld>
            <a:endParaRPr lang="pl-PL"/>
          </a:p>
        </p:txBody>
      </p:sp>
      <p:sp>
        <p:nvSpPr>
          <p:cNvPr id="10" name="Title 9"/>
          <p:cNvSpPr>
            <a:spLocks noGrp="1"/>
          </p:cNvSpPr>
          <p:nvPr>
            <p:ph type="title"/>
          </p:nvPr>
        </p:nvSpPr>
        <p:spPr/>
        <p:txBody>
          <a:bodyPr/>
          <a:lstStyle/>
          <a:p>
            <a:r>
              <a:rPr lang="pl-PL" smtClean="0"/>
              <a:t>Kliknij, aby edytować styl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C8EE22C-8CFD-43DF-98D0-2C7AA49192A9}" type="datetime1">
              <a:rPr lang="pl-PL" smtClean="0"/>
              <a:t>27.08.2015</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3CED99F8-9237-409B-A7A2-9DD068E2351F}" type="slidenum">
              <a:rPr lang="pl-PL" smtClean="0"/>
              <a:t>‹#›</a:t>
            </a:fld>
            <a:endParaRPr lang="pl-PL"/>
          </a:p>
        </p:txBody>
      </p:sp>
      <p:sp>
        <p:nvSpPr>
          <p:cNvPr id="6" name="Title 5"/>
          <p:cNvSpPr>
            <a:spLocks noGrp="1"/>
          </p:cNvSpPr>
          <p:nvPr>
            <p:ph type="title"/>
          </p:nvPr>
        </p:nvSpPr>
        <p:spPr/>
        <p:txBody>
          <a:bodyPr/>
          <a:lstStyle/>
          <a:p>
            <a:r>
              <a:rPr lang="pl-PL" smtClean="0"/>
              <a:t>Kliknij, aby edytować styl</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85FCF9EE-0E4C-4587-B11E-3D504ED3DBC7}" type="datetime1">
              <a:rPr lang="pl-PL" smtClean="0"/>
              <a:t>27.08.2015</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3CED99F8-9237-409B-A7A2-9DD068E2351F}" type="slidenum">
              <a:rPr lang="pl-PL" smtClean="0"/>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A24439D5-C0DF-4F71-BA9B-A2D5C85C100A}" type="datetime1">
              <a:rPr lang="pl-PL" smtClean="0"/>
              <a:t>27.08.2015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3CED99F8-9237-409B-A7A2-9DD068E2351F}" type="slidenum">
              <a:rPr lang="pl-PL" smtClean="0"/>
              <a:t>‹#›</a:t>
            </a:fld>
            <a:endParaRPr lang="pl-PL"/>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pl-PL" smtClean="0"/>
              <a:t>Kliknij, aby edytować styl</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195F6A3D-BE43-4E09-A86A-480C6FF26A73}" type="datetime1">
              <a:rPr lang="pl-PL" smtClean="0"/>
              <a:t>27.08.2015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3CED99F8-9237-409B-A7A2-9DD068E2351F}" type="slidenum">
              <a:rPr lang="pl-PL" smtClean="0"/>
              <a:t>‹#›</a:t>
            </a:fld>
            <a:endParaRPr lang="pl-PL"/>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pl-PL" smtClean="0"/>
              <a:t>Kliknij, aby edytować styl</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Vertical Text Placeholder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E438DB7C-70E7-445B-AD7C-87F4146D5091}" type="datetime1">
              <a:rPr lang="pl-PL" smtClean="0"/>
              <a:t>27.08.2015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CED99F8-9237-409B-A7A2-9DD068E2351F}" type="slidenum">
              <a:rPr lang="pl-PL" smtClean="0"/>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pl-PL" smtClean="0"/>
              <a:t>Kliknij, aby edytować styl</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311BFC20-5AAA-46F0-B03E-9AA731B89774}" type="datetime1">
              <a:rPr lang="pl-PL" smtClean="0"/>
              <a:t>27.08.2015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3CED99F8-9237-409B-A7A2-9DD068E2351F}" type="slidenum">
              <a:rPr lang="pl-PL" smtClean="0"/>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pl-PL" smtClean="0"/>
              <a:t>Kliknij, aby edytować styl</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5238CDAD-3B0C-48BE-957B-321B699A89E1}" type="datetime1">
              <a:rPr lang="pl-PL" smtClean="0"/>
              <a:t>27.08.2015</a:t>
            </a:fld>
            <a:endParaRPr lang="pl-PL"/>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pl-PL"/>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3CED99F8-9237-409B-A7A2-9DD068E2351F}" type="slidenum">
              <a:rPr lang="pl-PL" smtClean="0"/>
              <a:t>‹#›</a:t>
            </a:fld>
            <a:endParaRPr lang="pl-PL"/>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sldNum="0" hdr="0" dt="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324544" y="6237312"/>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sp>
        <p:nvSpPr>
          <p:cNvPr id="2" name="Tytuł 1"/>
          <p:cNvSpPr>
            <a:spLocks noGrp="1"/>
          </p:cNvSpPr>
          <p:nvPr>
            <p:ph type="title"/>
          </p:nvPr>
        </p:nvSpPr>
        <p:spPr/>
        <p:txBody>
          <a:bodyPr>
            <a:normAutofit/>
          </a:bodyPr>
          <a:lstStyle/>
          <a:p>
            <a:r>
              <a:rPr lang="pl-PL" sz="3600" b="1" dirty="0" smtClean="0"/>
              <a:t>Działania  upowszechniające projekt </a:t>
            </a:r>
            <a:endParaRPr lang="pl-PL" sz="3600" b="1" dirty="0"/>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663271"/>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spTree>
    <p:extLst>
      <p:ext uri="{BB962C8B-B14F-4D97-AF65-F5344CB8AC3E}">
        <p14:creationId xmlns:p14="http://schemas.microsoft.com/office/powerpoint/2010/main" val="4370241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684584" y="6165304"/>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sp>
        <p:nvSpPr>
          <p:cNvPr id="6" name="Tytuł 5"/>
          <p:cNvSpPr>
            <a:spLocks noGrp="1"/>
          </p:cNvSpPr>
          <p:nvPr>
            <p:ph type="title"/>
          </p:nvPr>
        </p:nvSpPr>
        <p:spPr>
          <a:xfrm>
            <a:off x="683568" y="1916925"/>
            <a:ext cx="5717232" cy="4645496"/>
          </a:xfrm>
        </p:spPr>
        <p:txBody>
          <a:bodyPr>
            <a:noAutofit/>
          </a:bodyPr>
          <a:lstStyle/>
          <a:p>
            <a:pPr algn="l"/>
            <a:r>
              <a:rPr lang="pl-PL" sz="1400" dirty="0"/>
              <a:t/>
            </a:r>
            <a:br>
              <a:rPr lang="pl-PL" sz="1400" dirty="0"/>
            </a:br>
            <a:r>
              <a:rPr lang="pl-PL" sz="1400" dirty="0"/>
              <a:t>W dniu 30.04.2015 r. szkolny koordynator projektów unijnych, pani Katarzyna Staniszewska uczestniczyła w spotkaniu regionalnym we Wrocławiu w ramach Europejskiego Tygodnia Młodzieży Europejski Tydzień Młodzieży (ETM) odbył się po raz siódmy, działania dotyczące Europejskiego Tygodnia Młodzieży skupiały się na priorytetach strategii Unii Europejskiej na rzecz młodzieży, a sam ETM był integralną częścią dialogu usystematyzowanego. Tematem tegorocznego ETM jest rozwijanie potencjału młodych ludzi poprzez wzmacnianie ich aktywnego uczestnictwa w życiu zawodowym i społecznym.</a:t>
            </a:r>
            <a:br>
              <a:rPr lang="pl-PL" sz="1400" dirty="0"/>
            </a:br>
            <a:r>
              <a:rPr lang="pl-PL" sz="1400" dirty="0"/>
              <a:t>Celami szczegółowymi ETM 2015 są:</a:t>
            </a:r>
            <a:br>
              <a:rPr lang="pl-PL" sz="1400" dirty="0"/>
            </a:br>
            <a:endParaRPr lang="pl-PL" sz="1400" dirty="0">
              <a:latin typeface="AngsanaUPC" panose="02020603050405020304" pitchFamily="18" charset="-34"/>
              <a:cs typeface="AngsanaUPC" panose="02020603050405020304" pitchFamily="18" charset="-34"/>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82486" y="641400"/>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sp>
        <p:nvSpPr>
          <p:cNvPr id="7" name="Tytuł 1"/>
          <p:cNvSpPr txBox="1">
            <a:spLocks/>
          </p:cNvSpPr>
          <p:nvPr/>
        </p:nvSpPr>
        <p:spPr>
          <a:xfrm>
            <a:off x="2411760" y="628699"/>
            <a:ext cx="6324600" cy="1828800"/>
          </a:xfrm>
          <a:prstGeom prst="rect">
            <a:avLst/>
          </a:prstGeom>
        </p:spPr>
        <p:txBody>
          <a:bodyPr vert="horz" lIns="91440" tIns="45720" rIns="91440" bIns="45720" rtlCol="0" anchor="ctr">
            <a:normAutofit/>
          </a:bodyPr>
          <a:lstStyle>
            <a:lvl1pPr algn="r" defTabSz="914400" rtl="0" eaLnBrk="1" latinLnBrk="0" hangingPunct="1">
              <a:spcBef>
                <a:spcPct val="0"/>
              </a:spcBef>
              <a:buNone/>
              <a:defRPr sz="4200" kern="1200" cap="all" spc="150" baseline="0">
                <a:ln>
                  <a:noFill/>
                </a:ln>
                <a:solidFill>
                  <a:schemeClr val="bg1"/>
                </a:solidFill>
                <a:effectLst/>
                <a:latin typeface="+mj-lt"/>
                <a:ea typeface="+mj-ea"/>
                <a:cs typeface="+mj-cs"/>
              </a:defRPr>
            </a:lvl1pPr>
          </a:lstStyle>
          <a:p>
            <a:r>
              <a:rPr lang="pl-PL" sz="2000" b="1" dirty="0"/>
              <a:t>Europejski Tydzień Młodzieży 2015 30 kwietnia 2015 r. Spotkanie regionalne we Wrocławiu „M-learning and </a:t>
            </a:r>
            <a:r>
              <a:rPr lang="pl-PL" sz="2000" b="1" dirty="0" err="1"/>
              <a:t>other</a:t>
            </a:r>
            <a:r>
              <a:rPr lang="pl-PL" sz="2000" b="1" dirty="0"/>
              <a:t> </a:t>
            </a:r>
            <a:r>
              <a:rPr lang="pl-PL" sz="2000" b="1" dirty="0" err="1"/>
              <a:t>good</a:t>
            </a:r>
            <a:r>
              <a:rPr lang="pl-PL" sz="2000" b="1" dirty="0"/>
              <a:t> </a:t>
            </a:r>
            <a:r>
              <a:rPr lang="pl-PL" sz="2000" b="1" dirty="0" err="1"/>
              <a:t>practices</a:t>
            </a:r>
            <a:r>
              <a:rPr lang="pl-PL" sz="2000" b="1" dirty="0"/>
              <a:t> in I.C.T. </a:t>
            </a:r>
            <a:r>
              <a:rPr lang="pl-PL" sz="2000" b="1" dirty="0" err="1"/>
              <a:t>teaching</a:t>
            </a:r>
            <a:r>
              <a:rPr lang="pl-PL" sz="2000" b="1" dirty="0"/>
              <a:t>” przykładem dobrych praktyk</a:t>
            </a:r>
          </a:p>
        </p:txBody>
      </p:sp>
    </p:spTree>
    <p:extLst>
      <p:ext uri="{BB962C8B-B14F-4D97-AF65-F5344CB8AC3E}">
        <p14:creationId xmlns:p14="http://schemas.microsoft.com/office/powerpoint/2010/main" val="19495943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540568" y="6237312"/>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641400"/>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sp>
        <p:nvSpPr>
          <p:cNvPr id="2" name="Prostokąt 1"/>
          <p:cNvSpPr/>
          <p:nvPr/>
        </p:nvSpPr>
        <p:spPr>
          <a:xfrm>
            <a:off x="371419" y="2060848"/>
            <a:ext cx="5545993" cy="3970318"/>
          </a:xfrm>
          <a:prstGeom prst="rect">
            <a:avLst/>
          </a:prstGeom>
        </p:spPr>
        <p:txBody>
          <a:bodyPr wrap="square">
            <a:spAutoFit/>
          </a:bodyPr>
          <a:lstStyle/>
          <a:p>
            <a:r>
              <a:rPr lang="pl-PL" sz="1400" dirty="0">
                <a:solidFill>
                  <a:schemeClr val="bg1"/>
                </a:solidFill>
              </a:rPr>
              <a:t>Celami szczegółowymi ETM 2015 są:</a:t>
            </a:r>
            <a:endParaRPr lang="pl-PL" sz="1400" dirty="0" smtClean="0">
              <a:solidFill>
                <a:schemeClr val="bg1"/>
              </a:solidFill>
            </a:endParaRPr>
          </a:p>
          <a:p>
            <a:r>
              <a:rPr lang="pl-PL" sz="1400" dirty="0" smtClean="0">
                <a:solidFill>
                  <a:schemeClr val="bg1"/>
                </a:solidFill>
              </a:rPr>
              <a:t>1</a:t>
            </a:r>
            <a:r>
              <a:rPr lang="pl-PL" sz="1400" dirty="0">
                <a:solidFill>
                  <a:schemeClr val="bg1"/>
                </a:solidFill>
              </a:rPr>
              <a:t>. Podniesienie świadomości młodych ludzi nt. możliwości uczestnictwa w konsultacjach UE w zakresie:</a:t>
            </a:r>
            <a:br>
              <a:rPr lang="pl-PL" sz="1400" dirty="0">
                <a:solidFill>
                  <a:schemeClr val="bg1"/>
                </a:solidFill>
              </a:rPr>
            </a:br>
            <a:r>
              <a:rPr lang="pl-PL" sz="1400" dirty="0">
                <a:solidFill>
                  <a:schemeClr val="bg1"/>
                </a:solidFill>
              </a:rPr>
              <a:t>- dialogu usystematyzowanego;</a:t>
            </a:r>
            <a:br>
              <a:rPr lang="pl-PL" sz="1400" dirty="0">
                <a:solidFill>
                  <a:schemeClr val="bg1"/>
                </a:solidFill>
              </a:rPr>
            </a:br>
            <a:r>
              <a:rPr lang="pl-PL" sz="1400" dirty="0">
                <a:solidFill>
                  <a:schemeClr val="bg1"/>
                </a:solidFill>
              </a:rPr>
              <a:t>- kreowanie nowych pomysłów i przestrzeni współpracy z pracodawcami, politykami i decydentami.</a:t>
            </a:r>
            <a:br>
              <a:rPr lang="pl-PL" sz="1400" dirty="0">
                <a:solidFill>
                  <a:schemeClr val="bg1"/>
                </a:solidFill>
              </a:rPr>
            </a:br>
            <a:r>
              <a:rPr lang="pl-PL" sz="1400" dirty="0">
                <a:solidFill>
                  <a:schemeClr val="bg1"/>
                </a:solidFill>
              </a:rPr>
              <a:t>2. Informowanie młodych ludzi o możliwościach wzmacniania ich potencjału zawodowego i społecznego poprzez udział w europejskich programach, a w szczególności w szerokiej ofercie programu Erasmus+.</a:t>
            </a:r>
            <a:br>
              <a:rPr lang="pl-PL" sz="1400" dirty="0">
                <a:solidFill>
                  <a:schemeClr val="bg1"/>
                </a:solidFill>
              </a:rPr>
            </a:br>
            <a:r>
              <a:rPr lang="pl-PL" sz="1400" dirty="0">
                <a:solidFill>
                  <a:schemeClr val="bg1"/>
                </a:solidFill>
              </a:rPr>
              <a:t>3. Wspieranie potencjału młodych ludzi do aktywnego uczestnictwa w  życiu społecznym, publicznym i zawodowym.</a:t>
            </a:r>
            <a:br>
              <a:rPr lang="pl-PL" sz="1400" dirty="0">
                <a:solidFill>
                  <a:schemeClr val="bg1"/>
                </a:solidFill>
              </a:rPr>
            </a:br>
            <a:r>
              <a:rPr lang="pl-PL" sz="1400" dirty="0">
                <a:solidFill>
                  <a:schemeClr val="bg1"/>
                </a:solidFill>
              </a:rPr>
              <a:t>2. Pani Katarzyna Staniszewska prezentowała realizowany w latach 2012-2014 w Zespole Szkół w Górze, projekt „M-learning and </a:t>
            </a:r>
            <a:r>
              <a:rPr lang="pl-PL" sz="1400" dirty="0" err="1">
                <a:solidFill>
                  <a:schemeClr val="bg1"/>
                </a:solidFill>
              </a:rPr>
              <a:t>other</a:t>
            </a:r>
            <a:r>
              <a:rPr lang="pl-PL" sz="1400" dirty="0">
                <a:solidFill>
                  <a:schemeClr val="bg1"/>
                </a:solidFill>
              </a:rPr>
              <a:t> </a:t>
            </a:r>
            <a:r>
              <a:rPr lang="pl-PL" sz="1400" dirty="0" err="1">
                <a:solidFill>
                  <a:schemeClr val="bg1"/>
                </a:solidFill>
              </a:rPr>
              <a:t>good</a:t>
            </a:r>
            <a:r>
              <a:rPr lang="pl-PL" sz="1400" dirty="0">
                <a:solidFill>
                  <a:schemeClr val="bg1"/>
                </a:solidFill>
              </a:rPr>
              <a:t> </a:t>
            </a:r>
            <a:r>
              <a:rPr lang="pl-PL" sz="1400" dirty="0" err="1">
                <a:solidFill>
                  <a:schemeClr val="bg1"/>
                </a:solidFill>
              </a:rPr>
              <a:t>practices</a:t>
            </a:r>
            <a:r>
              <a:rPr lang="pl-PL" sz="1400" dirty="0">
                <a:solidFill>
                  <a:schemeClr val="bg1"/>
                </a:solidFill>
              </a:rPr>
              <a:t> in I.C.T. </a:t>
            </a:r>
            <a:r>
              <a:rPr lang="pl-PL" sz="1400" dirty="0" err="1">
                <a:solidFill>
                  <a:schemeClr val="bg1"/>
                </a:solidFill>
              </a:rPr>
              <a:t>teaching</a:t>
            </a:r>
            <a:r>
              <a:rPr lang="pl-PL" sz="1400" dirty="0">
                <a:solidFill>
                  <a:schemeClr val="bg1"/>
                </a:solidFill>
              </a:rPr>
              <a:t>” jako przykład dobrej praktyki oraz udzielała konsultacji dla wszystkich zainteresowanych realizacją projektów w ramach programu Erasmus+.</a:t>
            </a:r>
            <a:br>
              <a:rPr lang="pl-PL" sz="1400" dirty="0">
                <a:solidFill>
                  <a:schemeClr val="bg1"/>
                </a:solidFill>
              </a:rPr>
            </a:br>
            <a:endParaRPr lang="pl-PL" sz="1400" dirty="0">
              <a:solidFill>
                <a:schemeClr val="bg1"/>
              </a:solidFill>
            </a:endParaRPr>
          </a:p>
        </p:txBody>
      </p:sp>
      <p:sp>
        <p:nvSpPr>
          <p:cNvPr id="3" name="pole tekstowe 2"/>
          <p:cNvSpPr txBox="1"/>
          <p:nvPr/>
        </p:nvSpPr>
        <p:spPr>
          <a:xfrm>
            <a:off x="3312548" y="1010732"/>
            <a:ext cx="2627604" cy="369332"/>
          </a:xfrm>
          <a:prstGeom prst="rect">
            <a:avLst/>
          </a:prstGeom>
          <a:noFill/>
        </p:spPr>
        <p:txBody>
          <a:bodyPr wrap="square" rtlCol="0">
            <a:spAutoFit/>
          </a:bodyPr>
          <a:lstStyle/>
          <a:p>
            <a:endParaRPr lang="pl-PL" dirty="0"/>
          </a:p>
        </p:txBody>
      </p:sp>
      <p:sp>
        <p:nvSpPr>
          <p:cNvPr id="12" name="Tytuł 1"/>
          <p:cNvSpPr txBox="1">
            <a:spLocks/>
          </p:cNvSpPr>
          <p:nvPr/>
        </p:nvSpPr>
        <p:spPr>
          <a:xfrm>
            <a:off x="2339752" y="147178"/>
            <a:ext cx="6324600" cy="1828800"/>
          </a:xfrm>
          <a:prstGeom prst="rect">
            <a:avLst/>
          </a:prstGeom>
        </p:spPr>
        <p:txBody>
          <a:bodyPr vert="horz" lIns="91440" tIns="45720" rIns="91440" bIns="45720" rtlCol="0" anchor="ctr">
            <a:normAutofit/>
          </a:bodyPr>
          <a:lstStyle>
            <a:lvl1pPr algn="r" defTabSz="914400" rtl="0" eaLnBrk="1" latinLnBrk="0" hangingPunct="1">
              <a:spcBef>
                <a:spcPct val="0"/>
              </a:spcBef>
              <a:buNone/>
              <a:defRPr sz="4200" kern="1200" cap="all" spc="150" baseline="0">
                <a:ln>
                  <a:noFill/>
                </a:ln>
                <a:solidFill>
                  <a:schemeClr val="bg1"/>
                </a:solidFill>
                <a:effectLst/>
                <a:latin typeface="+mj-lt"/>
                <a:ea typeface="+mj-ea"/>
                <a:cs typeface="+mj-cs"/>
              </a:defRPr>
            </a:lvl1pPr>
          </a:lstStyle>
          <a:p>
            <a:r>
              <a:rPr lang="pl-PL" sz="2000" b="1" dirty="0"/>
              <a:t>Europejski Tydzień Młodzieży 2015 30 kwietnia 2015 r. Spotkanie regionalne we Wrocławiu „M-learning and </a:t>
            </a:r>
            <a:r>
              <a:rPr lang="pl-PL" sz="2000" b="1" dirty="0" err="1"/>
              <a:t>other</a:t>
            </a:r>
            <a:r>
              <a:rPr lang="pl-PL" sz="2000" b="1" dirty="0"/>
              <a:t> </a:t>
            </a:r>
            <a:r>
              <a:rPr lang="pl-PL" sz="2000" b="1" dirty="0" err="1"/>
              <a:t>good</a:t>
            </a:r>
            <a:r>
              <a:rPr lang="pl-PL" sz="2000" b="1" dirty="0"/>
              <a:t> </a:t>
            </a:r>
            <a:r>
              <a:rPr lang="pl-PL" sz="2000" b="1" dirty="0" err="1"/>
              <a:t>practices</a:t>
            </a:r>
            <a:r>
              <a:rPr lang="pl-PL" sz="2000" b="1" dirty="0"/>
              <a:t> in I.C.T. </a:t>
            </a:r>
            <a:r>
              <a:rPr lang="pl-PL" sz="2000" b="1" dirty="0" err="1"/>
              <a:t>teaching</a:t>
            </a:r>
            <a:r>
              <a:rPr lang="pl-PL" sz="2000" b="1" dirty="0"/>
              <a:t>” przykładem dobrych praktyk</a:t>
            </a:r>
          </a:p>
        </p:txBody>
      </p:sp>
    </p:spTree>
    <p:extLst>
      <p:ext uri="{BB962C8B-B14F-4D97-AF65-F5344CB8AC3E}">
        <p14:creationId xmlns:p14="http://schemas.microsoft.com/office/powerpoint/2010/main" val="3615120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468560" y="6237312"/>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826066"/>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pic>
        <p:nvPicPr>
          <p:cNvPr id="7" name="Obraz 6" descr="http://www.zszgoras.pol.pl/images/aktualnosci/2014-2015/erasmus/podsumowanie1.png"/>
          <p:cNvPicPr/>
          <p:nvPr/>
        </p:nvPicPr>
        <p:blipFill>
          <a:blip r:embed="rId4" cstate="print"/>
          <a:srcRect/>
          <a:stretch>
            <a:fillRect/>
          </a:stretch>
        </p:blipFill>
        <p:spPr bwMode="auto">
          <a:xfrm>
            <a:off x="396840" y="1628800"/>
            <a:ext cx="3744416" cy="4517623"/>
          </a:xfrm>
          <a:prstGeom prst="rect">
            <a:avLst/>
          </a:prstGeom>
          <a:noFill/>
          <a:ln w="9525">
            <a:noFill/>
            <a:miter lim="800000"/>
            <a:headEnd/>
            <a:tailEnd/>
          </a:ln>
        </p:spPr>
      </p:pic>
      <p:sp>
        <p:nvSpPr>
          <p:cNvPr id="8" name="Tytuł 1"/>
          <p:cNvSpPr txBox="1">
            <a:spLocks/>
          </p:cNvSpPr>
          <p:nvPr/>
        </p:nvSpPr>
        <p:spPr>
          <a:xfrm>
            <a:off x="2963387" y="280998"/>
            <a:ext cx="6324600" cy="1828800"/>
          </a:xfrm>
          <a:prstGeom prst="rect">
            <a:avLst/>
          </a:prstGeom>
        </p:spPr>
        <p:txBody>
          <a:bodyPr vert="horz" lIns="91440" tIns="45720" rIns="91440" bIns="45720" rtlCol="0" anchor="ctr">
            <a:normAutofit/>
          </a:bodyPr>
          <a:lstStyle>
            <a:lvl1pPr algn="r" defTabSz="914400" rtl="0" eaLnBrk="1" latinLnBrk="0" hangingPunct="1">
              <a:spcBef>
                <a:spcPct val="0"/>
              </a:spcBef>
              <a:buNone/>
              <a:defRPr sz="4200" kern="1200" cap="all" spc="150" baseline="0">
                <a:ln>
                  <a:noFill/>
                </a:ln>
                <a:solidFill>
                  <a:schemeClr val="bg1"/>
                </a:solidFill>
                <a:effectLst/>
                <a:latin typeface="+mj-lt"/>
                <a:ea typeface="+mj-ea"/>
                <a:cs typeface="+mj-cs"/>
              </a:defRPr>
            </a:lvl1pPr>
          </a:lstStyle>
          <a:p>
            <a:r>
              <a:rPr lang="pl-PL" sz="2000" b="1" dirty="0"/>
              <a:t>Europejski Tydzień Młodzieży 2015 30 kwietnia 2015 r. Spotkanie regionalne we Wrocławiu „M-learning and </a:t>
            </a:r>
            <a:r>
              <a:rPr lang="pl-PL" sz="2000" b="1" dirty="0" err="1"/>
              <a:t>other</a:t>
            </a:r>
            <a:r>
              <a:rPr lang="pl-PL" sz="2000" b="1" dirty="0"/>
              <a:t> </a:t>
            </a:r>
            <a:r>
              <a:rPr lang="pl-PL" sz="2000" b="1" dirty="0" err="1"/>
              <a:t>good</a:t>
            </a:r>
            <a:r>
              <a:rPr lang="pl-PL" sz="2000" b="1" dirty="0"/>
              <a:t> </a:t>
            </a:r>
            <a:r>
              <a:rPr lang="pl-PL" sz="2000" b="1" dirty="0" err="1"/>
              <a:t>practices</a:t>
            </a:r>
            <a:r>
              <a:rPr lang="pl-PL" sz="2000" b="1" dirty="0"/>
              <a:t> in I.C.T. </a:t>
            </a:r>
            <a:r>
              <a:rPr lang="pl-PL" sz="2000" b="1" dirty="0" err="1"/>
              <a:t>teaching</a:t>
            </a:r>
            <a:r>
              <a:rPr lang="pl-PL" sz="2000" b="1" dirty="0"/>
              <a:t>” przykładem dobrych praktyk</a:t>
            </a:r>
          </a:p>
        </p:txBody>
      </p:sp>
    </p:spTree>
    <p:extLst>
      <p:ext uri="{BB962C8B-B14F-4D97-AF65-F5344CB8AC3E}">
        <p14:creationId xmlns:p14="http://schemas.microsoft.com/office/powerpoint/2010/main" val="10450469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396552" y="6165304"/>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1052736"/>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sp>
        <p:nvSpPr>
          <p:cNvPr id="2" name="pole tekstowe 1"/>
          <p:cNvSpPr txBox="1"/>
          <p:nvPr/>
        </p:nvSpPr>
        <p:spPr>
          <a:xfrm>
            <a:off x="4572000" y="243629"/>
            <a:ext cx="4392488" cy="1200329"/>
          </a:xfrm>
          <a:prstGeom prst="rect">
            <a:avLst/>
          </a:prstGeom>
          <a:noFill/>
        </p:spPr>
        <p:txBody>
          <a:bodyPr wrap="square" rtlCol="0">
            <a:spAutoFit/>
          </a:bodyPr>
          <a:lstStyle/>
          <a:p>
            <a:r>
              <a:rPr lang="pl-PL" sz="2400" dirty="0">
                <a:solidFill>
                  <a:schemeClr val="bg1"/>
                </a:solidFill>
              </a:rPr>
              <a:t>Wyróżnienie dla Zespołu Szkół w Górze w XIII edycji Targów Edukacyjnych Absolwent 2015 </a:t>
            </a:r>
            <a:endParaRPr lang="pl-PL" sz="2400" dirty="0">
              <a:solidFill>
                <a:schemeClr val="bg1"/>
              </a:solidFill>
            </a:endParaRPr>
          </a:p>
        </p:txBody>
      </p:sp>
      <p:sp>
        <p:nvSpPr>
          <p:cNvPr id="3" name="Prostokąt 2"/>
          <p:cNvSpPr/>
          <p:nvPr/>
        </p:nvSpPr>
        <p:spPr>
          <a:xfrm>
            <a:off x="755576" y="1452504"/>
            <a:ext cx="5652120" cy="4278094"/>
          </a:xfrm>
          <a:prstGeom prst="rect">
            <a:avLst/>
          </a:prstGeom>
        </p:spPr>
        <p:txBody>
          <a:bodyPr wrap="square">
            <a:spAutoFit/>
          </a:bodyPr>
          <a:lstStyle/>
          <a:p>
            <a:r>
              <a:rPr lang="pl-PL" sz="1600" dirty="0">
                <a:solidFill>
                  <a:schemeClr val="bg1"/>
                </a:solidFill>
              </a:rPr>
              <a:t>26 marca w Lesznie odbyła się XIII edycja Targów Edukacyjnych Absolwent 2015, edycja wielkopolska. Jedną z 50 szkół ponadgimnazjalnych i uczelni wyższych prezentujących swoją ofertę edukacyjną był Zespół Szkół w Górze.</a:t>
            </a:r>
            <a:br>
              <a:rPr lang="pl-PL" sz="1600" dirty="0">
                <a:solidFill>
                  <a:schemeClr val="bg1"/>
                </a:solidFill>
              </a:rPr>
            </a:br>
            <a:r>
              <a:rPr lang="pl-PL" sz="1600" dirty="0">
                <a:solidFill>
                  <a:schemeClr val="bg1"/>
                </a:solidFill>
              </a:rPr>
              <a:t>Targi miały na celu zapoznanie młodzieży i przyszłych studentów z ofertą edukacyjną wraz z możliwościami dalszego kształcenia i rozwoju.</a:t>
            </a:r>
          </a:p>
          <a:p>
            <a:r>
              <a:rPr lang="pl-PL" sz="1600" dirty="0">
                <a:solidFill>
                  <a:schemeClr val="bg1"/>
                </a:solidFill>
              </a:rPr>
              <a:t>Oferta targowa kierowana była do osób zainteresowanych kształceniem na różnych szczeblach nauczania oraz do osób chcących podjąć lub zmienić pracę. Podczas targów zaprezentowało się 50 wystawców. Młodzież mogła uzyskać niezbędne informacje o zasadach rekrutacji w bieżącym roku oraz zaopatrzyć się w materiały prezentujące uczelnie i szkoły ponadgimnazjalne. Również były prezentowane możliwości rozwoju osobistego, rozwijania talentów i zainteresowań.</a:t>
            </a:r>
            <a:br>
              <a:rPr lang="pl-PL" sz="1600" dirty="0">
                <a:solidFill>
                  <a:schemeClr val="bg1"/>
                </a:solidFill>
              </a:rPr>
            </a:br>
            <a:endParaRPr lang="pl-PL" sz="1600" dirty="0">
              <a:solidFill>
                <a:schemeClr val="bg1"/>
              </a:solidFill>
            </a:endParaRPr>
          </a:p>
        </p:txBody>
      </p:sp>
    </p:spTree>
    <p:extLst>
      <p:ext uri="{BB962C8B-B14F-4D97-AF65-F5344CB8AC3E}">
        <p14:creationId xmlns:p14="http://schemas.microsoft.com/office/powerpoint/2010/main" val="10450469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396552" y="6165304"/>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1052736"/>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sp>
        <p:nvSpPr>
          <p:cNvPr id="2" name="Prostokąt 1"/>
          <p:cNvSpPr/>
          <p:nvPr/>
        </p:nvSpPr>
        <p:spPr>
          <a:xfrm>
            <a:off x="395536" y="2060848"/>
            <a:ext cx="6471592" cy="3416320"/>
          </a:xfrm>
          <a:prstGeom prst="rect">
            <a:avLst/>
          </a:prstGeom>
        </p:spPr>
        <p:txBody>
          <a:bodyPr wrap="square">
            <a:spAutoFit/>
          </a:bodyPr>
          <a:lstStyle/>
          <a:p>
            <a:r>
              <a:rPr lang="pl-PL" dirty="0">
                <a:solidFill>
                  <a:schemeClr val="bg1"/>
                </a:solidFill>
              </a:rPr>
              <a:t>Górowski Zespół Szkół prezentował swoje osiągnięcia w projektach międzynarodowych, obecnie w projekcie Erasmus + i ogólnopolskich projektach edukacyjnych.</a:t>
            </a:r>
            <a:br>
              <a:rPr lang="pl-PL" dirty="0">
                <a:solidFill>
                  <a:schemeClr val="bg1"/>
                </a:solidFill>
              </a:rPr>
            </a:br>
            <a:r>
              <a:rPr lang="pl-PL" dirty="0">
                <a:solidFill>
                  <a:schemeClr val="bg1"/>
                </a:solidFill>
              </a:rPr>
              <a:t>Szkoła prezentowała swoje liczne tytuły i certyfikaty. Na stoisku zgromadzono ulotki o szkole i programie Erasmus+ oraz o zrealizowanych projektach edukacyjnych, które kształcą u uczniów tzw. kompetencje miękkie.</a:t>
            </a:r>
            <a:br>
              <a:rPr lang="pl-PL" dirty="0">
                <a:solidFill>
                  <a:schemeClr val="bg1"/>
                </a:solidFill>
              </a:rPr>
            </a:br>
            <a:r>
              <a:rPr lang="pl-PL" dirty="0">
                <a:solidFill>
                  <a:schemeClr val="bg1"/>
                </a:solidFill>
              </a:rPr>
              <a:t>Stoisko cieszyło się powodzeniem zwiedzających.</a:t>
            </a:r>
            <a:br>
              <a:rPr lang="pl-PL" dirty="0">
                <a:solidFill>
                  <a:schemeClr val="bg1"/>
                </a:solidFill>
              </a:rPr>
            </a:br>
            <a:r>
              <a:rPr lang="pl-PL" dirty="0">
                <a:solidFill>
                  <a:schemeClr val="bg1"/>
                </a:solidFill>
              </a:rPr>
              <a:t>Szkoła wzięła udział w konkursie o nominację do statuetki Absolwent 2015. Była nominowana w dwóch kategoriach na najciekawsze stoisko wystawiennicze i w kategorii szkół </a:t>
            </a:r>
            <a:r>
              <a:rPr lang="pl-PL" dirty="0" smtClean="0">
                <a:solidFill>
                  <a:schemeClr val="bg1"/>
                </a:solidFill>
              </a:rPr>
              <a:t>ponadgimnazjalnych.</a:t>
            </a:r>
            <a:endParaRPr lang="pl-PL" dirty="0">
              <a:solidFill>
                <a:schemeClr val="bg1"/>
              </a:solidFill>
            </a:endParaRPr>
          </a:p>
        </p:txBody>
      </p:sp>
      <p:sp>
        <p:nvSpPr>
          <p:cNvPr id="6" name="pole tekstowe 5"/>
          <p:cNvSpPr txBox="1"/>
          <p:nvPr/>
        </p:nvSpPr>
        <p:spPr>
          <a:xfrm>
            <a:off x="4572000" y="322141"/>
            <a:ext cx="4392488" cy="1200329"/>
          </a:xfrm>
          <a:prstGeom prst="rect">
            <a:avLst/>
          </a:prstGeom>
          <a:noFill/>
        </p:spPr>
        <p:txBody>
          <a:bodyPr wrap="square" rtlCol="0">
            <a:spAutoFit/>
          </a:bodyPr>
          <a:lstStyle/>
          <a:p>
            <a:r>
              <a:rPr lang="pl-PL" sz="2400" dirty="0">
                <a:solidFill>
                  <a:schemeClr val="bg1"/>
                </a:solidFill>
              </a:rPr>
              <a:t>Wyróżnienie dla Zespołu Szkół w Górze w XIII edycji Targów Edukacyjnych Absolwent 2015 </a:t>
            </a:r>
            <a:endParaRPr lang="pl-PL" sz="2400" dirty="0">
              <a:solidFill>
                <a:schemeClr val="bg1"/>
              </a:solidFill>
            </a:endParaRPr>
          </a:p>
        </p:txBody>
      </p:sp>
    </p:spTree>
    <p:extLst>
      <p:ext uri="{BB962C8B-B14F-4D97-AF65-F5344CB8AC3E}">
        <p14:creationId xmlns:p14="http://schemas.microsoft.com/office/powerpoint/2010/main" val="24580351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396552" y="6165304"/>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683404"/>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sp>
        <p:nvSpPr>
          <p:cNvPr id="2" name="Prostokąt 1"/>
          <p:cNvSpPr/>
          <p:nvPr/>
        </p:nvSpPr>
        <p:spPr>
          <a:xfrm>
            <a:off x="395536" y="1294694"/>
            <a:ext cx="8136904" cy="5016758"/>
          </a:xfrm>
          <a:prstGeom prst="rect">
            <a:avLst/>
          </a:prstGeom>
        </p:spPr>
        <p:txBody>
          <a:bodyPr wrap="square">
            <a:spAutoFit/>
          </a:bodyPr>
          <a:lstStyle/>
          <a:p>
            <a:r>
              <a:rPr lang="pl-PL" sz="1600" dirty="0">
                <a:solidFill>
                  <a:schemeClr val="bg1"/>
                </a:solidFill>
              </a:rPr>
              <a:t>Górowski Zespół Szkół otrzymał statuetkę Absolwent 2015 w kategorii szkoła ponadgimnazjalna. Jury wzięło pod uwagę szeroką ofertę edukacyjna szkoły, proponowane nowe kierunki kształcenia, możliwość udziału w projektach międzynarodowych i projektach edukacyjnych oraz otrzymane przez szkołę liczne tytuły i certyfikaty. Warto w tym miejscu je wymienić:</a:t>
            </a:r>
            <a:br>
              <a:rPr lang="pl-PL" sz="1600" dirty="0">
                <a:solidFill>
                  <a:schemeClr val="bg1"/>
                </a:solidFill>
              </a:rPr>
            </a:br>
            <a:r>
              <a:rPr lang="pl-PL" sz="1600" dirty="0">
                <a:solidFill>
                  <a:schemeClr val="bg1"/>
                </a:solidFill>
              </a:rPr>
              <a:t>Szkoła z Klasą (2005)</a:t>
            </a:r>
            <a:br>
              <a:rPr lang="pl-PL" sz="1600" dirty="0">
                <a:solidFill>
                  <a:schemeClr val="bg1"/>
                </a:solidFill>
              </a:rPr>
            </a:br>
            <a:r>
              <a:rPr lang="pl-PL" sz="1600" dirty="0">
                <a:solidFill>
                  <a:schemeClr val="bg1"/>
                </a:solidFill>
              </a:rPr>
              <a:t>Nauczyciele z Klasą (2006)</a:t>
            </a:r>
            <a:br>
              <a:rPr lang="pl-PL" sz="1600" dirty="0">
                <a:solidFill>
                  <a:schemeClr val="bg1"/>
                </a:solidFill>
              </a:rPr>
            </a:br>
            <a:r>
              <a:rPr lang="pl-PL" sz="1600" dirty="0">
                <a:solidFill>
                  <a:schemeClr val="bg1"/>
                </a:solidFill>
              </a:rPr>
              <a:t>Szkoła przyjazna uczniom (2006)</a:t>
            </a:r>
            <a:br>
              <a:rPr lang="pl-PL" sz="1600" dirty="0">
                <a:solidFill>
                  <a:schemeClr val="bg1"/>
                </a:solidFill>
              </a:rPr>
            </a:br>
            <a:r>
              <a:rPr lang="pl-PL" sz="1600" dirty="0">
                <a:solidFill>
                  <a:schemeClr val="bg1"/>
                </a:solidFill>
              </a:rPr>
              <a:t>Uczniowie z Klasą (2007, 2008)</a:t>
            </a:r>
            <a:br>
              <a:rPr lang="pl-PL" sz="1600" dirty="0">
                <a:solidFill>
                  <a:schemeClr val="bg1"/>
                </a:solidFill>
              </a:rPr>
            </a:br>
            <a:r>
              <a:rPr lang="pl-PL" sz="1600" dirty="0">
                <a:solidFill>
                  <a:schemeClr val="bg1"/>
                </a:solidFill>
              </a:rPr>
              <a:t>Szkoła Myślenia (2009)</a:t>
            </a:r>
            <a:br>
              <a:rPr lang="pl-PL" sz="1600" dirty="0">
                <a:solidFill>
                  <a:schemeClr val="bg1"/>
                </a:solidFill>
              </a:rPr>
            </a:br>
            <a:r>
              <a:rPr lang="pl-PL" sz="1600" dirty="0">
                <a:solidFill>
                  <a:schemeClr val="bg1"/>
                </a:solidFill>
              </a:rPr>
              <a:t>Znak Jakości </a:t>
            </a:r>
            <a:r>
              <a:rPr lang="pl-PL" sz="1600" dirty="0" err="1">
                <a:solidFill>
                  <a:schemeClr val="bg1"/>
                </a:solidFill>
              </a:rPr>
              <a:t>Interkl@sa</a:t>
            </a:r>
            <a:r>
              <a:rPr lang="pl-PL" sz="1600" dirty="0">
                <a:solidFill>
                  <a:schemeClr val="bg1"/>
                </a:solidFill>
              </a:rPr>
              <a:t> (2009)</a:t>
            </a:r>
            <a:br>
              <a:rPr lang="pl-PL" sz="1600" dirty="0">
                <a:solidFill>
                  <a:schemeClr val="bg1"/>
                </a:solidFill>
              </a:rPr>
            </a:br>
            <a:r>
              <a:rPr lang="pl-PL" sz="1600" dirty="0">
                <a:solidFill>
                  <a:schemeClr val="bg1"/>
                </a:solidFill>
              </a:rPr>
              <a:t>Szkoła na Medal (2010)</a:t>
            </a:r>
            <a:br>
              <a:rPr lang="pl-PL" sz="1600" dirty="0">
                <a:solidFill>
                  <a:schemeClr val="bg1"/>
                </a:solidFill>
              </a:rPr>
            </a:br>
            <a:r>
              <a:rPr lang="pl-PL" sz="1600" dirty="0">
                <a:solidFill>
                  <a:schemeClr val="bg1"/>
                </a:solidFill>
              </a:rPr>
              <a:t>Europejska Odznaka Jakości (2010)</a:t>
            </a:r>
            <a:br>
              <a:rPr lang="pl-PL" sz="1600" dirty="0">
                <a:solidFill>
                  <a:schemeClr val="bg1"/>
                </a:solidFill>
              </a:rPr>
            </a:br>
            <a:r>
              <a:rPr lang="pl-PL" sz="1600" dirty="0">
                <a:solidFill>
                  <a:schemeClr val="bg1"/>
                </a:solidFill>
              </a:rPr>
              <a:t>Szkoła Odkrywców Talentów (2011)</a:t>
            </a:r>
            <a:br>
              <a:rPr lang="pl-PL" sz="1600" dirty="0">
                <a:solidFill>
                  <a:schemeClr val="bg1"/>
                </a:solidFill>
              </a:rPr>
            </a:br>
            <a:r>
              <a:rPr lang="pl-PL" sz="1600" dirty="0">
                <a:solidFill>
                  <a:schemeClr val="bg1"/>
                </a:solidFill>
              </a:rPr>
              <a:t>Szkoła z Klasą 2.0 (2011, 2014)</a:t>
            </a:r>
            <a:br>
              <a:rPr lang="pl-PL" sz="1600" dirty="0">
                <a:solidFill>
                  <a:schemeClr val="bg1"/>
                </a:solidFill>
              </a:rPr>
            </a:br>
            <a:r>
              <a:rPr lang="pl-PL" sz="1600" dirty="0">
                <a:solidFill>
                  <a:schemeClr val="bg1"/>
                </a:solidFill>
              </a:rPr>
              <a:t>Dobrze </a:t>
            </a:r>
            <a:r>
              <a:rPr lang="pl-PL" sz="1600" dirty="0" err="1">
                <a:solidFill>
                  <a:schemeClr val="bg1"/>
                </a:solidFill>
              </a:rPr>
              <a:t>zaPROJEKTowana</a:t>
            </a:r>
            <a:r>
              <a:rPr lang="pl-PL" sz="1600" dirty="0">
                <a:solidFill>
                  <a:schemeClr val="bg1"/>
                </a:solidFill>
              </a:rPr>
              <a:t> Szkoła (2013, 2014, 2015)</a:t>
            </a:r>
            <a:br>
              <a:rPr lang="pl-PL" sz="1600" dirty="0">
                <a:solidFill>
                  <a:schemeClr val="bg1"/>
                </a:solidFill>
              </a:rPr>
            </a:br>
            <a:r>
              <a:rPr lang="pl-PL" sz="1600" dirty="0">
                <a:solidFill>
                  <a:schemeClr val="bg1"/>
                </a:solidFill>
              </a:rPr>
              <a:t>Solidarna Szkoła (2014)</a:t>
            </a:r>
            <a:br>
              <a:rPr lang="pl-PL" sz="1600" dirty="0">
                <a:solidFill>
                  <a:schemeClr val="bg1"/>
                </a:solidFill>
              </a:rPr>
            </a:br>
            <a:r>
              <a:rPr lang="pl-PL" sz="1600" dirty="0">
                <a:solidFill>
                  <a:schemeClr val="bg1"/>
                </a:solidFill>
              </a:rPr>
              <a:t>Szkoła w Ruchu (2014)</a:t>
            </a:r>
            <a:br>
              <a:rPr lang="pl-PL" sz="1600" dirty="0">
                <a:solidFill>
                  <a:schemeClr val="bg1"/>
                </a:solidFill>
              </a:rPr>
            </a:br>
            <a:r>
              <a:rPr lang="pl-PL" sz="1600" dirty="0">
                <a:solidFill>
                  <a:schemeClr val="bg1"/>
                </a:solidFill>
              </a:rPr>
              <a:t>Szkoła Dialogu (2015)</a:t>
            </a:r>
            <a:br>
              <a:rPr lang="pl-PL" sz="1600" dirty="0">
                <a:solidFill>
                  <a:schemeClr val="bg1"/>
                </a:solidFill>
              </a:rPr>
            </a:br>
            <a:r>
              <a:rPr lang="pl-PL" sz="1600" dirty="0">
                <a:solidFill>
                  <a:schemeClr val="bg1"/>
                </a:solidFill>
              </a:rPr>
              <a:t>Działamy bez nienawiści (2015)</a:t>
            </a:r>
            <a:endParaRPr lang="pl-PL" sz="1600" dirty="0">
              <a:solidFill>
                <a:schemeClr val="bg1"/>
              </a:solidFill>
            </a:endParaRPr>
          </a:p>
        </p:txBody>
      </p:sp>
      <p:sp>
        <p:nvSpPr>
          <p:cNvPr id="6" name="pole tekstowe 5"/>
          <p:cNvSpPr txBox="1"/>
          <p:nvPr/>
        </p:nvSpPr>
        <p:spPr>
          <a:xfrm>
            <a:off x="4726163" y="102963"/>
            <a:ext cx="4392488" cy="1200329"/>
          </a:xfrm>
          <a:prstGeom prst="rect">
            <a:avLst/>
          </a:prstGeom>
          <a:noFill/>
        </p:spPr>
        <p:txBody>
          <a:bodyPr wrap="square" rtlCol="0">
            <a:spAutoFit/>
          </a:bodyPr>
          <a:lstStyle/>
          <a:p>
            <a:r>
              <a:rPr lang="pl-PL" sz="2400" dirty="0">
                <a:solidFill>
                  <a:schemeClr val="bg1"/>
                </a:solidFill>
              </a:rPr>
              <a:t>Wyróżnienie dla Zespołu Szkół w Górze w XIII edycji Targów Edukacyjnych Absolwent 2015 </a:t>
            </a:r>
            <a:endParaRPr lang="pl-PL" sz="2400" dirty="0">
              <a:solidFill>
                <a:schemeClr val="bg1"/>
              </a:solidFill>
            </a:endParaRPr>
          </a:p>
        </p:txBody>
      </p:sp>
    </p:spTree>
    <p:extLst>
      <p:ext uri="{BB962C8B-B14F-4D97-AF65-F5344CB8AC3E}">
        <p14:creationId xmlns:p14="http://schemas.microsoft.com/office/powerpoint/2010/main" val="24580351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396552" y="6165304"/>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1052736"/>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pic>
        <p:nvPicPr>
          <p:cNvPr id="10242" name="Picture 2" descr="C:\Users\Łukasz\Desktop\targi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247" y="2576711"/>
            <a:ext cx="2719378" cy="3155365"/>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Users\Łukasz\Desktop\targi\_DSC000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53916" y="1496591"/>
            <a:ext cx="3843912" cy="2160240"/>
          </a:xfrm>
          <a:prstGeom prst="rect">
            <a:avLst/>
          </a:prstGeom>
          <a:noFill/>
          <a:extLst>
            <a:ext uri="{909E8E84-426E-40DD-AFC4-6F175D3DCCD1}">
              <a14:hiddenFill xmlns:a14="http://schemas.microsoft.com/office/drawing/2010/main">
                <a:solidFill>
                  <a:srgbClr val="FFFFFF"/>
                </a:solidFill>
              </a14:hiddenFill>
            </a:ext>
          </a:extLst>
        </p:spPr>
      </p:pic>
      <p:sp>
        <p:nvSpPr>
          <p:cNvPr id="7" name="Prostokąt 6"/>
          <p:cNvSpPr/>
          <p:nvPr/>
        </p:nvSpPr>
        <p:spPr>
          <a:xfrm>
            <a:off x="5724128" y="384294"/>
            <a:ext cx="5868144" cy="461665"/>
          </a:xfrm>
          <a:prstGeom prst="rect">
            <a:avLst/>
          </a:prstGeom>
        </p:spPr>
        <p:txBody>
          <a:bodyPr wrap="square">
            <a:spAutoFit/>
          </a:bodyPr>
          <a:lstStyle/>
          <a:p>
            <a:r>
              <a:rPr lang="pl-PL" sz="2400" b="1" i="1" dirty="0" smtClean="0">
                <a:solidFill>
                  <a:schemeClr val="bg1"/>
                </a:solidFill>
              </a:rPr>
              <a:t>Targi Edukacyjne </a:t>
            </a:r>
            <a:endParaRPr lang="pl-PL" sz="2400" b="1" i="1" dirty="0">
              <a:solidFill>
                <a:schemeClr val="bg1"/>
              </a:solidFill>
            </a:endParaRPr>
          </a:p>
        </p:txBody>
      </p:sp>
      <p:sp>
        <p:nvSpPr>
          <p:cNvPr id="2" name="pole tekstowe 1"/>
          <p:cNvSpPr txBox="1"/>
          <p:nvPr/>
        </p:nvSpPr>
        <p:spPr>
          <a:xfrm>
            <a:off x="3131840" y="4154393"/>
            <a:ext cx="4896544" cy="1754326"/>
          </a:xfrm>
          <a:prstGeom prst="rect">
            <a:avLst/>
          </a:prstGeom>
          <a:noFill/>
        </p:spPr>
        <p:txBody>
          <a:bodyPr wrap="square" rtlCol="0">
            <a:spAutoFit/>
          </a:bodyPr>
          <a:lstStyle/>
          <a:p>
            <a:r>
              <a:rPr lang="pl-PL" dirty="0" smtClean="0">
                <a:solidFill>
                  <a:schemeClr val="bg1"/>
                </a:solidFill>
              </a:rPr>
              <a:t>Uczestnicy targów mieli możliwość zapoznania się z materiałami promującymi i upowszechniającymi cele i założenia programy Erasmus +. Zainteresowani odbyli konsultacje z obecnymi na targach uczestnikami programu </a:t>
            </a:r>
            <a:r>
              <a:rPr lang="pl-PL" dirty="0">
                <a:solidFill>
                  <a:schemeClr val="bg1"/>
                </a:solidFill>
              </a:rPr>
              <a:t>E</a:t>
            </a:r>
            <a:r>
              <a:rPr lang="pl-PL" dirty="0" smtClean="0">
                <a:solidFill>
                  <a:schemeClr val="bg1"/>
                </a:solidFill>
              </a:rPr>
              <a:t>rasmus +.</a:t>
            </a:r>
            <a:endParaRPr lang="pl-PL" dirty="0">
              <a:solidFill>
                <a:schemeClr val="bg1"/>
              </a:solidFill>
            </a:endParaRPr>
          </a:p>
        </p:txBody>
      </p:sp>
    </p:spTree>
    <p:extLst>
      <p:ext uri="{BB962C8B-B14F-4D97-AF65-F5344CB8AC3E}">
        <p14:creationId xmlns:p14="http://schemas.microsoft.com/office/powerpoint/2010/main" val="33236060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396552" y="6165304"/>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1052736"/>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pic>
        <p:nvPicPr>
          <p:cNvPr id="9218" name="Picture 2" descr="C:\Users\Łukasz\Desktop\targi\_DSC000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7584" y="1504008"/>
            <a:ext cx="1848585" cy="3289356"/>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Users\Łukasz\Desktop\targi\_DSC001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04048" y="1052736"/>
            <a:ext cx="2456348" cy="4370802"/>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C:\Users\Łukasz\Desktop\targi\_DSC0039.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07398" y="1105782"/>
            <a:ext cx="2376264" cy="4228305"/>
          </a:xfrm>
          <a:prstGeom prst="rect">
            <a:avLst/>
          </a:prstGeom>
          <a:noFill/>
          <a:extLst>
            <a:ext uri="{909E8E84-426E-40DD-AFC4-6F175D3DCCD1}">
              <a14:hiddenFill xmlns:a14="http://schemas.microsoft.com/office/drawing/2010/main">
                <a:solidFill>
                  <a:srgbClr val="FFFFFF"/>
                </a:solidFill>
              </a14:hiddenFill>
            </a:ext>
          </a:extLst>
        </p:spPr>
      </p:pic>
      <p:sp>
        <p:nvSpPr>
          <p:cNvPr id="8" name="Prostokąt 7"/>
          <p:cNvSpPr/>
          <p:nvPr/>
        </p:nvSpPr>
        <p:spPr>
          <a:xfrm>
            <a:off x="4219060" y="384294"/>
            <a:ext cx="5868144" cy="461665"/>
          </a:xfrm>
          <a:prstGeom prst="rect">
            <a:avLst/>
          </a:prstGeom>
        </p:spPr>
        <p:txBody>
          <a:bodyPr wrap="square">
            <a:spAutoFit/>
          </a:bodyPr>
          <a:lstStyle/>
          <a:p>
            <a:r>
              <a:rPr lang="pl-PL" sz="2400" b="1" i="1" dirty="0" smtClean="0">
                <a:solidFill>
                  <a:schemeClr val="bg1"/>
                </a:solidFill>
              </a:rPr>
              <a:t>Targi Edukacyjne </a:t>
            </a:r>
            <a:endParaRPr lang="pl-PL" sz="2400" b="1" i="1" dirty="0">
              <a:solidFill>
                <a:schemeClr val="bg1"/>
              </a:solidFill>
            </a:endParaRPr>
          </a:p>
        </p:txBody>
      </p:sp>
    </p:spTree>
    <p:extLst>
      <p:ext uri="{BB962C8B-B14F-4D97-AF65-F5344CB8AC3E}">
        <p14:creationId xmlns:p14="http://schemas.microsoft.com/office/powerpoint/2010/main" val="38880522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396552" y="6165304"/>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1052736"/>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sp>
        <p:nvSpPr>
          <p:cNvPr id="2" name="Prostokąt 1"/>
          <p:cNvSpPr/>
          <p:nvPr/>
        </p:nvSpPr>
        <p:spPr>
          <a:xfrm>
            <a:off x="3491880" y="1098902"/>
            <a:ext cx="5868144" cy="830997"/>
          </a:xfrm>
          <a:prstGeom prst="rect">
            <a:avLst/>
          </a:prstGeom>
        </p:spPr>
        <p:txBody>
          <a:bodyPr wrap="square">
            <a:spAutoFit/>
          </a:bodyPr>
          <a:lstStyle/>
          <a:p>
            <a:r>
              <a:rPr lang="pl-PL" sz="2400" b="1" i="1" dirty="0">
                <a:solidFill>
                  <a:schemeClr val="bg1"/>
                </a:solidFill>
              </a:rPr>
              <a:t>„Rola systemu ECVET w rozwoju jakości kształcenia zawodowego w Polsce” </a:t>
            </a:r>
          </a:p>
        </p:txBody>
      </p:sp>
      <p:sp>
        <p:nvSpPr>
          <p:cNvPr id="3" name="Prostokąt 2"/>
          <p:cNvSpPr/>
          <p:nvPr/>
        </p:nvSpPr>
        <p:spPr>
          <a:xfrm>
            <a:off x="611560" y="2276872"/>
            <a:ext cx="6845781" cy="2862322"/>
          </a:xfrm>
          <a:prstGeom prst="rect">
            <a:avLst/>
          </a:prstGeom>
        </p:spPr>
        <p:txBody>
          <a:bodyPr wrap="square">
            <a:spAutoFit/>
          </a:bodyPr>
          <a:lstStyle/>
          <a:p>
            <a:r>
              <a:rPr lang="pl-PL" sz="2000" dirty="0">
                <a:solidFill>
                  <a:schemeClr val="bg1"/>
                </a:solidFill>
              </a:rPr>
              <a:t>–  konferencja o takiej tematyce odbyła się dnia 11 grudnia 2014 r. w Warszawie, w której uczestniczyli Pan Dariusz Lisiecki oraz pani Katarzyna Staniszewska reprezentujący Zespół Szkół w Górze. Tematem przewodnim konferencji były rozwiązania dotyczące ujednoliconego kształcenia zawodowego w UE oraz związane z tym zagadnieniem kwestie dotyczące kształcenia zawodowego, dualnego systemu kształcenia oraz wdrożenie wspólnych rozwiązań w zakresie doradztwa zawodowego na terenie UE</a:t>
            </a:r>
            <a:r>
              <a:rPr lang="pl-PL" sz="2000" dirty="0" smtClean="0">
                <a:solidFill>
                  <a:schemeClr val="bg1"/>
                </a:solidFill>
              </a:rPr>
              <a:t>.</a:t>
            </a:r>
            <a:endParaRPr lang="pl-PL" sz="2000" dirty="0">
              <a:solidFill>
                <a:schemeClr val="bg1"/>
              </a:solidFill>
            </a:endParaRPr>
          </a:p>
        </p:txBody>
      </p:sp>
    </p:spTree>
    <p:extLst>
      <p:ext uri="{BB962C8B-B14F-4D97-AF65-F5344CB8AC3E}">
        <p14:creationId xmlns:p14="http://schemas.microsoft.com/office/powerpoint/2010/main" val="23267342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396552" y="6165304"/>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1052736"/>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sp>
        <p:nvSpPr>
          <p:cNvPr id="2" name="Prostokąt 1"/>
          <p:cNvSpPr/>
          <p:nvPr/>
        </p:nvSpPr>
        <p:spPr>
          <a:xfrm>
            <a:off x="395536" y="3948157"/>
            <a:ext cx="7416824" cy="2031325"/>
          </a:xfrm>
          <a:prstGeom prst="rect">
            <a:avLst/>
          </a:prstGeom>
        </p:spPr>
        <p:txBody>
          <a:bodyPr wrap="square">
            <a:spAutoFit/>
          </a:bodyPr>
          <a:lstStyle/>
          <a:p>
            <a:r>
              <a:rPr lang="pl-PL" dirty="0">
                <a:solidFill>
                  <a:schemeClr val="bg1"/>
                </a:solidFill>
              </a:rPr>
              <a:t>Druga część konferencji była poświęcona tematyce dotyczącej wspierającej roli ECVET w zapewnieniu jakości mobilności edukacyjnej. W tej części udział wzięła jako prelegent pani Katarzyna Staniszewska. Pani Staniszewska miała okazję podzielenia się wiedzą oraz doświadczeniem w zakresie wdrażania systemu ECVET w realizowane projekty unijne, a także wzięła udział w dyskusji na ten temat.</a:t>
            </a:r>
            <a:br>
              <a:rPr lang="pl-PL" dirty="0">
                <a:solidFill>
                  <a:schemeClr val="bg1"/>
                </a:solidFill>
              </a:rPr>
            </a:br>
            <a:endParaRPr lang="pl-PL" dirty="0">
              <a:solidFill>
                <a:schemeClr val="bg1"/>
              </a:solidFill>
            </a:endParaRPr>
          </a:p>
        </p:txBody>
      </p:sp>
      <p:sp>
        <p:nvSpPr>
          <p:cNvPr id="3" name="Prostokąt 2"/>
          <p:cNvSpPr/>
          <p:nvPr/>
        </p:nvSpPr>
        <p:spPr>
          <a:xfrm>
            <a:off x="416204" y="1556792"/>
            <a:ext cx="7488832" cy="2585323"/>
          </a:xfrm>
          <a:prstGeom prst="rect">
            <a:avLst/>
          </a:prstGeom>
        </p:spPr>
        <p:txBody>
          <a:bodyPr wrap="square">
            <a:spAutoFit/>
          </a:bodyPr>
          <a:lstStyle/>
          <a:p>
            <a:r>
              <a:rPr lang="pl-PL" dirty="0">
                <a:solidFill>
                  <a:schemeClr val="bg1"/>
                </a:solidFill>
              </a:rPr>
              <a:t>Swoje doświadczenia i wiedzę merytoryczną przedstawili przedstawiciele z MEN, pracodawcy skupieni w konfederacji Lewiatan oraz eksperci z zakresu wdrażania systemy ECVET. Uczestnicy dyskursu zastanawiali się, jak podnieść rangę kształcenia zawodowego w Polsce, podkreślając, iż bez partnerstwa instytucji szkolących i biznesu nie ma szans na sukces w procesie zmian w edukacji w kształceniu zawodowym. Ocena ta stanowi bardzo ważką uwagę co do kierunku dalszych prac związanych z podnoszeniem jakości kształcenia zawodowego w Polsce.</a:t>
            </a:r>
            <a:br>
              <a:rPr lang="pl-PL" dirty="0">
                <a:solidFill>
                  <a:schemeClr val="bg1"/>
                </a:solidFill>
              </a:rPr>
            </a:br>
            <a:endParaRPr lang="pl-PL" dirty="0">
              <a:solidFill>
                <a:schemeClr val="bg1"/>
              </a:solidFill>
            </a:endParaRPr>
          </a:p>
        </p:txBody>
      </p:sp>
      <p:sp>
        <p:nvSpPr>
          <p:cNvPr id="7" name="Prostokąt 6"/>
          <p:cNvSpPr/>
          <p:nvPr/>
        </p:nvSpPr>
        <p:spPr>
          <a:xfrm>
            <a:off x="3707904" y="579282"/>
            <a:ext cx="5868144" cy="830997"/>
          </a:xfrm>
          <a:prstGeom prst="rect">
            <a:avLst/>
          </a:prstGeom>
        </p:spPr>
        <p:txBody>
          <a:bodyPr wrap="square">
            <a:spAutoFit/>
          </a:bodyPr>
          <a:lstStyle/>
          <a:p>
            <a:r>
              <a:rPr lang="pl-PL" sz="2400" b="1" i="1" dirty="0">
                <a:solidFill>
                  <a:schemeClr val="bg1"/>
                </a:solidFill>
              </a:rPr>
              <a:t>„Rola systemu ECVET w rozwoju jakości kształcenia zawodowego w Polsce” </a:t>
            </a:r>
          </a:p>
        </p:txBody>
      </p:sp>
    </p:spTree>
    <p:extLst>
      <p:ext uri="{BB962C8B-B14F-4D97-AF65-F5344CB8AC3E}">
        <p14:creationId xmlns:p14="http://schemas.microsoft.com/office/powerpoint/2010/main" val="23267342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396552" y="6165304"/>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1052736"/>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sp>
        <p:nvSpPr>
          <p:cNvPr id="2" name="Prostokąt 1"/>
          <p:cNvSpPr/>
          <p:nvPr/>
        </p:nvSpPr>
        <p:spPr>
          <a:xfrm>
            <a:off x="323528" y="3573016"/>
            <a:ext cx="7632848" cy="2031325"/>
          </a:xfrm>
          <a:prstGeom prst="rect">
            <a:avLst/>
          </a:prstGeom>
        </p:spPr>
        <p:txBody>
          <a:bodyPr wrap="square">
            <a:spAutoFit/>
          </a:bodyPr>
          <a:lstStyle/>
          <a:p>
            <a:r>
              <a:rPr lang="pl-PL" dirty="0">
                <a:solidFill>
                  <a:schemeClr val="bg1"/>
                </a:solidFill>
              </a:rPr>
              <a:t>Aktualnie realizujemy jako jedyna placówka w powiecie górowskim, program Erasmus +. W ramach programu 40 osobowa grupa młodzieży odbędzie praktyki zawodowe we Włoszech, a 12-osobowa grupa nauczycieli wyjedzie na kurs dotyczący innowacji w nauczaniu przedmiotów zawodowych do Hiszpanii. Nasze plany na rok 2015 również są związane z realizacją kolejnych projektów unijnych – dodaje koordynator projektów unijnych Katarzyna Staniszewska.</a:t>
            </a:r>
            <a:endParaRPr lang="pl-PL" dirty="0">
              <a:solidFill>
                <a:schemeClr val="bg1"/>
              </a:solidFill>
            </a:endParaRPr>
          </a:p>
        </p:txBody>
      </p:sp>
      <p:sp>
        <p:nvSpPr>
          <p:cNvPr id="3" name="Prostokąt 2"/>
          <p:cNvSpPr/>
          <p:nvPr/>
        </p:nvSpPr>
        <p:spPr>
          <a:xfrm>
            <a:off x="300913" y="1818690"/>
            <a:ext cx="7128792" cy="1754326"/>
          </a:xfrm>
          <a:prstGeom prst="rect">
            <a:avLst/>
          </a:prstGeom>
        </p:spPr>
        <p:txBody>
          <a:bodyPr wrap="square">
            <a:spAutoFit/>
          </a:bodyPr>
          <a:lstStyle/>
          <a:p>
            <a:r>
              <a:rPr lang="pl-PL" dirty="0">
                <a:solidFill>
                  <a:schemeClr val="bg1"/>
                </a:solidFill>
              </a:rPr>
              <a:t>Pani Katarzyna Staniszewska od wielu lat jest koordynatorem projektów unijnych w naszej szkole – mówi dyrektor Zespołu Szkół – Ewa </a:t>
            </a:r>
            <a:r>
              <a:rPr lang="pl-PL" dirty="0" err="1">
                <a:solidFill>
                  <a:schemeClr val="bg1"/>
                </a:solidFill>
              </a:rPr>
              <a:t>Gano</a:t>
            </a:r>
            <a:r>
              <a:rPr lang="pl-PL" dirty="0">
                <a:solidFill>
                  <a:schemeClr val="bg1"/>
                </a:solidFill>
              </a:rPr>
              <a:t>. Udział pani Staniszewskiej w konferencji tej rangi uważamy jako szczególnego rodzaju wyróżnienie oraz docenienie jej wiedzy i doświadczenia.</a:t>
            </a:r>
            <a:br>
              <a:rPr lang="pl-PL" dirty="0">
                <a:solidFill>
                  <a:schemeClr val="bg1"/>
                </a:solidFill>
              </a:rPr>
            </a:br>
            <a:endParaRPr lang="pl-PL" dirty="0">
              <a:solidFill>
                <a:schemeClr val="bg1"/>
              </a:solidFill>
            </a:endParaRPr>
          </a:p>
        </p:txBody>
      </p:sp>
      <p:sp>
        <p:nvSpPr>
          <p:cNvPr id="7" name="Prostokąt 6"/>
          <p:cNvSpPr/>
          <p:nvPr/>
        </p:nvSpPr>
        <p:spPr>
          <a:xfrm>
            <a:off x="3009010" y="406405"/>
            <a:ext cx="5868144" cy="830997"/>
          </a:xfrm>
          <a:prstGeom prst="rect">
            <a:avLst/>
          </a:prstGeom>
        </p:spPr>
        <p:txBody>
          <a:bodyPr wrap="square">
            <a:spAutoFit/>
          </a:bodyPr>
          <a:lstStyle/>
          <a:p>
            <a:r>
              <a:rPr lang="pl-PL" sz="2400" b="1" i="1" dirty="0">
                <a:solidFill>
                  <a:schemeClr val="bg1"/>
                </a:solidFill>
              </a:rPr>
              <a:t>„Rola systemu ECVET w rozwoju jakości kształcenia zawodowego w Polsce” </a:t>
            </a:r>
          </a:p>
        </p:txBody>
      </p:sp>
    </p:spTree>
    <p:extLst>
      <p:ext uri="{BB962C8B-B14F-4D97-AF65-F5344CB8AC3E}">
        <p14:creationId xmlns:p14="http://schemas.microsoft.com/office/powerpoint/2010/main" val="38963443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396552" y="6165304"/>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1052736"/>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pic>
        <p:nvPicPr>
          <p:cNvPr id="6" name="Obraz 5" descr="http://www.zszgoras.pol.pl/images/aktualnosci/2014-2015/rola_systemu/1.jpg"/>
          <p:cNvPicPr/>
          <p:nvPr/>
        </p:nvPicPr>
        <p:blipFill>
          <a:blip r:embed="rId4" cstate="print"/>
          <a:srcRect/>
          <a:stretch>
            <a:fillRect/>
          </a:stretch>
        </p:blipFill>
        <p:spPr bwMode="auto">
          <a:xfrm>
            <a:off x="2339751" y="837016"/>
            <a:ext cx="3672408" cy="2592288"/>
          </a:xfrm>
          <a:prstGeom prst="rect">
            <a:avLst/>
          </a:prstGeom>
          <a:noFill/>
          <a:ln w="9525">
            <a:noFill/>
            <a:miter lim="800000"/>
            <a:headEnd/>
            <a:tailEnd/>
          </a:ln>
        </p:spPr>
      </p:pic>
      <p:pic>
        <p:nvPicPr>
          <p:cNvPr id="7" name="Obraz 6" descr="http://www.zszgoras.pol.pl/images/aktualnosci/2014-2015/rola_systemu/2.jpg"/>
          <p:cNvPicPr/>
          <p:nvPr/>
        </p:nvPicPr>
        <p:blipFill>
          <a:blip r:embed="rId5" cstate="print"/>
          <a:srcRect/>
          <a:stretch>
            <a:fillRect/>
          </a:stretch>
        </p:blipFill>
        <p:spPr bwMode="auto">
          <a:xfrm>
            <a:off x="3631227" y="3005026"/>
            <a:ext cx="4761865" cy="3174365"/>
          </a:xfrm>
          <a:prstGeom prst="rect">
            <a:avLst/>
          </a:prstGeom>
          <a:noFill/>
          <a:ln w="9525">
            <a:noFill/>
            <a:miter lim="800000"/>
            <a:headEnd/>
            <a:tailEnd/>
          </a:ln>
        </p:spPr>
      </p:pic>
      <p:pic>
        <p:nvPicPr>
          <p:cNvPr id="8" name="Obraz 7" descr="http://www.zszgoras.pol.pl/images/aktualnosci/2014-2015/rola_systemu/3.jpg"/>
          <p:cNvPicPr/>
          <p:nvPr/>
        </p:nvPicPr>
        <p:blipFill>
          <a:blip r:embed="rId6" cstate="print"/>
          <a:srcRect/>
          <a:stretch>
            <a:fillRect/>
          </a:stretch>
        </p:blipFill>
        <p:spPr bwMode="auto">
          <a:xfrm>
            <a:off x="167686" y="3697436"/>
            <a:ext cx="3768067" cy="2488225"/>
          </a:xfrm>
          <a:prstGeom prst="rect">
            <a:avLst/>
          </a:prstGeom>
          <a:noFill/>
          <a:ln w="9525">
            <a:noFill/>
            <a:miter lim="800000"/>
            <a:headEnd/>
            <a:tailEnd/>
          </a:ln>
        </p:spPr>
      </p:pic>
      <p:sp>
        <p:nvSpPr>
          <p:cNvPr id="9" name="Prostokąt 8"/>
          <p:cNvSpPr/>
          <p:nvPr/>
        </p:nvSpPr>
        <p:spPr>
          <a:xfrm>
            <a:off x="3631227" y="319113"/>
            <a:ext cx="5868144" cy="830997"/>
          </a:xfrm>
          <a:prstGeom prst="rect">
            <a:avLst/>
          </a:prstGeom>
        </p:spPr>
        <p:txBody>
          <a:bodyPr wrap="square">
            <a:spAutoFit/>
          </a:bodyPr>
          <a:lstStyle/>
          <a:p>
            <a:r>
              <a:rPr lang="pl-PL" sz="2400" b="1" i="1" dirty="0">
                <a:solidFill>
                  <a:schemeClr val="bg1"/>
                </a:solidFill>
              </a:rPr>
              <a:t>„Rola systemu ECVET w rozwoju jakości kształcenia zawodowego w Polsce” </a:t>
            </a:r>
          </a:p>
        </p:txBody>
      </p:sp>
    </p:spTree>
    <p:extLst>
      <p:ext uri="{BB962C8B-B14F-4D97-AF65-F5344CB8AC3E}">
        <p14:creationId xmlns:p14="http://schemas.microsoft.com/office/powerpoint/2010/main" val="38963443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396552" y="6165304"/>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1052736"/>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sp>
        <p:nvSpPr>
          <p:cNvPr id="2" name="Prostokąt 1"/>
          <p:cNvSpPr/>
          <p:nvPr/>
        </p:nvSpPr>
        <p:spPr>
          <a:xfrm>
            <a:off x="4355976" y="644416"/>
            <a:ext cx="4627036" cy="523220"/>
          </a:xfrm>
          <a:prstGeom prst="rect">
            <a:avLst/>
          </a:prstGeom>
        </p:spPr>
        <p:txBody>
          <a:bodyPr wrap="none">
            <a:spAutoFit/>
          </a:bodyPr>
          <a:lstStyle/>
          <a:p>
            <a:r>
              <a:rPr lang="pl-PL" sz="2800" b="1" dirty="0" smtClean="0">
                <a:solidFill>
                  <a:schemeClr val="bg1"/>
                </a:solidFill>
              </a:rPr>
              <a:t>Dzień Otwarty Zespołu Szkół </a:t>
            </a:r>
            <a:endParaRPr lang="pl-PL" sz="2800" b="1" dirty="0">
              <a:solidFill>
                <a:schemeClr val="bg1"/>
              </a:solidFill>
            </a:endParaRPr>
          </a:p>
        </p:txBody>
      </p:sp>
      <p:sp>
        <p:nvSpPr>
          <p:cNvPr id="3" name="Prostokąt 2"/>
          <p:cNvSpPr/>
          <p:nvPr/>
        </p:nvSpPr>
        <p:spPr>
          <a:xfrm>
            <a:off x="539552" y="1844824"/>
            <a:ext cx="6318448" cy="4401205"/>
          </a:xfrm>
          <a:prstGeom prst="rect">
            <a:avLst/>
          </a:prstGeom>
        </p:spPr>
        <p:txBody>
          <a:bodyPr wrap="square">
            <a:spAutoFit/>
          </a:bodyPr>
          <a:lstStyle/>
          <a:p>
            <a:r>
              <a:rPr lang="pl-PL" sz="2000" dirty="0">
                <a:solidFill>
                  <a:schemeClr val="bg1"/>
                </a:solidFill>
              </a:rPr>
              <a:t>28 kwietnia Zespół Szkół organizował „Dzień Otwarty" dla uczniów klas trzecich </a:t>
            </a:r>
            <a:r>
              <a:rPr lang="pl-PL" sz="2000" dirty="0" smtClean="0">
                <a:solidFill>
                  <a:schemeClr val="bg1"/>
                </a:solidFill>
              </a:rPr>
              <a:t>gimnazjum. Młodzi </a:t>
            </a:r>
            <a:r>
              <a:rPr lang="pl-PL" sz="2000" dirty="0">
                <a:solidFill>
                  <a:schemeClr val="bg1"/>
                </a:solidFill>
              </a:rPr>
              <a:t>ludzie, udający się do auli, mogli obejrzeć wystawy o projektach realizowanych w naszej szkole, zapoznać się ze sprzętem, na jakim pracują uczniowie technikum mechanicznego oraz </a:t>
            </a:r>
            <a:r>
              <a:rPr lang="pl-PL" sz="2000" dirty="0" err="1">
                <a:solidFill>
                  <a:schemeClr val="bg1"/>
                </a:solidFill>
              </a:rPr>
              <a:t>zsz</a:t>
            </a:r>
            <a:r>
              <a:rPr lang="pl-PL" sz="2000" dirty="0">
                <a:solidFill>
                  <a:schemeClr val="bg1"/>
                </a:solidFill>
              </a:rPr>
              <a:t>, oglądnąć taniec „hula", zapoznać się z zasadami budowania, pograć w bingo, a także zmierzyć się z językiem niemieckim.</a:t>
            </a:r>
          </a:p>
          <a:p>
            <a:r>
              <a:rPr lang="pl-PL" sz="2000" dirty="0" smtClean="0">
                <a:solidFill>
                  <a:schemeClr val="bg1"/>
                </a:solidFill>
              </a:rPr>
              <a:t>. Ponadto młodzież z gimnazjów wraz z nauczycielami oraz zaproszeni goście z powiatu górowskiego  mogli zapoznać się z materiałami na stoisku poświęconemu programowi Erasmus +, posłuchać wrażeń uczestników projektu (uczniów i nauczycieli)  oraz dostać materiały promocyjne.</a:t>
            </a:r>
            <a:endParaRPr lang="pl-PL" sz="2000" dirty="0">
              <a:solidFill>
                <a:schemeClr val="bg1"/>
              </a:solidFill>
            </a:endParaRPr>
          </a:p>
        </p:txBody>
      </p:sp>
    </p:spTree>
    <p:extLst>
      <p:ext uri="{BB962C8B-B14F-4D97-AF65-F5344CB8AC3E}">
        <p14:creationId xmlns:p14="http://schemas.microsoft.com/office/powerpoint/2010/main" val="3675754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396552" y="6165304"/>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1052736"/>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pic>
        <p:nvPicPr>
          <p:cNvPr id="6" name="Picture 5" descr="G:\Włochy1\zdjecia projekt wloski\wybrane\IMG_035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058" y="2801550"/>
            <a:ext cx="3984894" cy="265315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G:\Włochy1\zdjecia projekt wloski\wybrane\IMG_032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6056" y="3284984"/>
            <a:ext cx="3594398" cy="23931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G:\Włochy1\zdjecia projekt wloski\wybrane\IMG_368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07904" y="1052736"/>
            <a:ext cx="4217930" cy="2808312"/>
          </a:xfrm>
          <a:prstGeom prst="rect">
            <a:avLst/>
          </a:prstGeom>
          <a:noFill/>
          <a:extLst>
            <a:ext uri="{909E8E84-426E-40DD-AFC4-6F175D3DCCD1}">
              <a14:hiddenFill xmlns:a14="http://schemas.microsoft.com/office/drawing/2010/main">
                <a:solidFill>
                  <a:srgbClr val="FFFFFF"/>
                </a:solidFill>
              </a14:hiddenFill>
            </a:ext>
          </a:extLst>
        </p:spPr>
      </p:pic>
      <p:sp>
        <p:nvSpPr>
          <p:cNvPr id="9" name="Prostokąt 8"/>
          <p:cNvSpPr/>
          <p:nvPr/>
        </p:nvSpPr>
        <p:spPr>
          <a:xfrm>
            <a:off x="4355976" y="644416"/>
            <a:ext cx="4627036" cy="523220"/>
          </a:xfrm>
          <a:prstGeom prst="rect">
            <a:avLst/>
          </a:prstGeom>
        </p:spPr>
        <p:txBody>
          <a:bodyPr wrap="none">
            <a:spAutoFit/>
          </a:bodyPr>
          <a:lstStyle/>
          <a:p>
            <a:r>
              <a:rPr lang="pl-PL" sz="2800" b="1" dirty="0" smtClean="0">
                <a:solidFill>
                  <a:schemeClr val="bg1"/>
                </a:solidFill>
              </a:rPr>
              <a:t>Dzień Otwarty Zespołu Szkół </a:t>
            </a:r>
            <a:endParaRPr lang="pl-PL" sz="2800" b="1" dirty="0">
              <a:solidFill>
                <a:schemeClr val="bg1"/>
              </a:solidFill>
            </a:endParaRPr>
          </a:p>
        </p:txBody>
      </p:sp>
      <p:pic>
        <p:nvPicPr>
          <p:cNvPr id="7170" name="Picture 2" descr="G:\Włochy1\zdjecia projekt wloski\wybrane\IMG_3786.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3528" y="1384390"/>
            <a:ext cx="3112176" cy="2072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40722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396552" y="6165304"/>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1052736"/>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pic>
        <p:nvPicPr>
          <p:cNvPr id="6146" name="Picture 2" descr="G:\Włochy1\zdjecia projekt wloski\wybrane\IMG_367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0563" y="4005064"/>
            <a:ext cx="3301493" cy="2198143"/>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G:\Włochy1\zdjecia projekt wloski\wybrane\IMG_035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536" y="3645024"/>
            <a:ext cx="3420445" cy="2277343"/>
          </a:xfrm>
          <a:prstGeom prst="rect">
            <a:avLst/>
          </a:prstGeom>
          <a:noFill/>
          <a:extLst>
            <a:ext uri="{909E8E84-426E-40DD-AFC4-6F175D3DCCD1}">
              <a14:hiddenFill xmlns:a14="http://schemas.microsoft.com/office/drawing/2010/main">
                <a:solidFill>
                  <a:srgbClr val="FFFFFF"/>
                </a:solidFill>
              </a14:hiddenFill>
            </a:ext>
          </a:extLst>
        </p:spPr>
      </p:pic>
      <p:pic>
        <p:nvPicPr>
          <p:cNvPr id="6151" name="Picture 7" descr="G:\Włochy1\zdjecia projekt wloski\wybrane\IMG_0368.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27949" y="1772816"/>
            <a:ext cx="3134328" cy="2086846"/>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G:\Włochy1\zdjecia projekt wloski\wybrane\IMG_373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1520" y="1463568"/>
            <a:ext cx="3276429" cy="2181456"/>
          </a:xfrm>
          <a:prstGeom prst="rect">
            <a:avLst/>
          </a:prstGeom>
          <a:noFill/>
          <a:extLst>
            <a:ext uri="{909E8E84-426E-40DD-AFC4-6F175D3DCCD1}">
              <a14:hiddenFill xmlns:a14="http://schemas.microsoft.com/office/drawing/2010/main">
                <a:solidFill>
                  <a:srgbClr val="FFFFFF"/>
                </a:solidFill>
              </a14:hiddenFill>
            </a:ext>
          </a:extLst>
        </p:spPr>
      </p:pic>
      <p:sp>
        <p:nvSpPr>
          <p:cNvPr id="12" name="Prostokąt 11"/>
          <p:cNvSpPr/>
          <p:nvPr/>
        </p:nvSpPr>
        <p:spPr>
          <a:xfrm>
            <a:off x="4355976" y="644416"/>
            <a:ext cx="4627036" cy="523220"/>
          </a:xfrm>
          <a:prstGeom prst="rect">
            <a:avLst/>
          </a:prstGeom>
        </p:spPr>
        <p:txBody>
          <a:bodyPr wrap="none">
            <a:spAutoFit/>
          </a:bodyPr>
          <a:lstStyle/>
          <a:p>
            <a:r>
              <a:rPr lang="pl-PL" sz="2800" b="1" dirty="0" smtClean="0">
                <a:solidFill>
                  <a:schemeClr val="bg1"/>
                </a:solidFill>
              </a:rPr>
              <a:t>Dzień Otwarty Zespołu Szkół </a:t>
            </a:r>
            <a:endParaRPr lang="pl-PL" sz="2800" b="1" dirty="0">
              <a:solidFill>
                <a:schemeClr val="bg1"/>
              </a:solidFill>
            </a:endParaRPr>
          </a:p>
        </p:txBody>
      </p:sp>
      <p:sp>
        <p:nvSpPr>
          <p:cNvPr id="2" name="pole tekstowe 1"/>
          <p:cNvSpPr txBox="1"/>
          <p:nvPr/>
        </p:nvSpPr>
        <p:spPr>
          <a:xfrm>
            <a:off x="7020272" y="1988840"/>
            <a:ext cx="1962740" cy="1477328"/>
          </a:xfrm>
          <a:prstGeom prst="rect">
            <a:avLst/>
          </a:prstGeom>
          <a:noFill/>
        </p:spPr>
        <p:txBody>
          <a:bodyPr wrap="square" rtlCol="0">
            <a:spAutoFit/>
          </a:bodyPr>
          <a:lstStyle/>
          <a:p>
            <a:r>
              <a:rPr lang="pl-PL" dirty="0" smtClean="0">
                <a:solidFill>
                  <a:schemeClr val="bg1"/>
                </a:solidFill>
              </a:rPr>
              <a:t>Prezentacja projektów unijnych realizowanych w ZS w Górze.</a:t>
            </a:r>
            <a:endParaRPr lang="pl-PL" dirty="0">
              <a:solidFill>
                <a:schemeClr val="bg1"/>
              </a:solidFill>
            </a:endParaRPr>
          </a:p>
        </p:txBody>
      </p:sp>
    </p:spTree>
    <p:extLst>
      <p:ext uri="{BB962C8B-B14F-4D97-AF65-F5344CB8AC3E}">
        <p14:creationId xmlns:p14="http://schemas.microsoft.com/office/powerpoint/2010/main" val="19940722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396552" y="6165304"/>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1052736"/>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sp>
        <p:nvSpPr>
          <p:cNvPr id="6" name="Prostokąt 5"/>
          <p:cNvSpPr/>
          <p:nvPr/>
        </p:nvSpPr>
        <p:spPr>
          <a:xfrm>
            <a:off x="4860032" y="615127"/>
            <a:ext cx="2767232" cy="523220"/>
          </a:xfrm>
          <a:prstGeom prst="rect">
            <a:avLst/>
          </a:prstGeom>
        </p:spPr>
        <p:txBody>
          <a:bodyPr wrap="none">
            <a:spAutoFit/>
          </a:bodyPr>
          <a:lstStyle/>
          <a:p>
            <a:r>
              <a:rPr lang="pl-PL" sz="2800" b="1" dirty="0" smtClean="0">
                <a:solidFill>
                  <a:schemeClr val="bg1"/>
                </a:solidFill>
              </a:rPr>
              <a:t>Broszura i ulotka</a:t>
            </a:r>
            <a:endParaRPr lang="pl-PL" sz="2800" b="1" dirty="0">
              <a:solidFill>
                <a:schemeClr val="bg1"/>
              </a:solidFill>
            </a:endParaRPr>
          </a:p>
        </p:txBody>
      </p:sp>
      <p:pic>
        <p:nvPicPr>
          <p:cNvPr id="9" name="Picture 3" descr="C:\Users\Łukasz\Desktop\broszura strona 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1700808"/>
            <a:ext cx="8565182" cy="4125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7170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396552" y="6165304"/>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1052736"/>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sp>
        <p:nvSpPr>
          <p:cNvPr id="7" name="Prostokąt 6"/>
          <p:cNvSpPr/>
          <p:nvPr/>
        </p:nvSpPr>
        <p:spPr>
          <a:xfrm>
            <a:off x="5652120" y="630179"/>
            <a:ext cx="2767232" cy="523220"/>
          </a:xfrm>
          <a:prstGeom prst="rect">
            <a:avLst/>
          </a:prstGeom>
        </p:spPr>
        <p:txBody>
          <a:bodyPr wrap="none">
            <a:spAutoFit/>
          </a:bodyPr>
          <a:lstStyle/>
          <a:p>
            <a:r>
              <a:rPr lang="pl-PL" sz="2800" b="1" dirty="0" smtClean="0">
                <a:solidFill>
                  <a:schemeClr val="bg1"/>
                </a:solidFill>
              </a:rPr>
              <a:t>Broszura i ulotka</a:t>
            </a:r>
            <a:endParaRPr lang="pl-PL" sz="2800" b="1" dirty="0">
              <a:solidFill>
                <a:schemeClr val="bg1"/>
              </a:solidFill>
            </a:endParaRPr>
          </a:p>
        </p:txBody>
      </p:sp>
      <p:pic>
        <p:nvPicPr>
          <p:cNvPr id="11266" name="Picture 2" descr="G:\broszura 2 0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1772770" y="548894"/>
            <a:ext cx="4653140" cy="6399493"/>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G:\broszura 3 00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1772770" y="548893"/>
            <a:ext cx="4653141" cy="6399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7170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2"/>
          </p:nvPr>
        </p:nvSpPr>
        <p:spPr>
          <a:xfrm>
            <a:off x="-396552" y="6165304"/>
            <a:ext cx="8208912" cy="365125"/>
          </a:xfrm>
        </p:spPr>
        <p:txBody>
          <a:bodyPr/>
          <a:lstStyle/>
          <a:p>
            <a:r>
              <a:rPr lang="pl-PL" sz="1600" dirty="0" smtClean="0">
                <a:solidFill>
                  <a:schemeClr val="bg1"/>
                </a:solidFill>
              </a:rPr>
              <a:t>Współfinansowany w ramach programu Unii Europejskiej Erasmus+</a:t>
            </a:r>
            <a:endParaRPr lang="pl-PL" sz="1600" dirty="0">
              <a:solidFill>
                <a:schemeClr val="bg1"/>
              </a:solidFill>
            </a:endParaRPr>
          </a:p>
        </p:txBody>
      </p:sp>
      <p:pic>
        <p:nvPicPr>
          <p:cNvPr id="1026" name="Picture 2" descr="C:\Users\Łukasz\Desktop\logotypy_Erasmus+\jpg\EU flag-Erasmus+_vect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55"/>
            <a:ext cx="2051720" cy="585972"/>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107504" y="1052736"/>
            <a:ext cx="2880320" cy="369332"/>
          </a:xfrm>
          <a:prstGeom prst="rect">
            <a:avLst/>
          </a:prstGeom>
          <a:noFill/>
        </p:spPr>
        <p:txBody>
          <a:bodyPr wrap="square" rtlCol="0">
            <a:spAutoFit/>
          </a:bodyPr>
          <a:lstStyle/>
          <a:p>
            <a:r>
              <a:rPr lang="pl-PL" dirty="0" smtClean="0">
                <a:solidFill>
                  <a:schemeClr val="bg1"/>
                </a:solidFill>
              </a:rPr>
              <a:t>Zespół Szkół w Górze</a:t>
            </a:r>
            <a:endParaRPr lang="pl-PL" dirty="0">
              <a:solidFill>
                <a:schemeClr val="bg1"/>
              </a:solidFill>
            </a:endParaRPr>
          </a:p>
        </p:txBody>
      </p:sp>
      <p:sp>
        <p:nvSpPr>
          <p:cNvPr id="7" name="Prostokąt 6"/>
          <p:cNvSpPr/>
          <p:nvPr/>
        </p:nvSpPr>
        <p:spPr>
          <a:xfrm>
            <a:off x="5652120" y="630179"/>
            <a:ext cx="2767232" cy="523220"/>
          </a:xfrm>
          <a:prstGeom prst="rect">
            <a:avLst/>
          </a:prstGeom>
        </p:spPr>
        <p:txBody>
          <a:bodyPr wrap="none">
            <a:spAutoFit/>
          </a:bodyPr>
          <a:lstStyle/>
          <a:p>
            <a:r>
              <a:rPr lang="pl-PL" sz="2800" b="1" dirty="0" smtClean="0">
                <a:solidFill>
                  <a:schemeClr val="bg1"/>
                </a:solidFill>
              </a:rPr>
              <a:t>Broszura i ulotka</a:t>
            </a:r>
            <a:endParaRPr lang="pl-PL" sz="2800" b="1" dirty="0">
              <a:solidFill>
                <a:schemeClr val="bg1"/>
              </a:solidFill>
            </a:endParaRPr>
          </a:p>
        </p:txBody>
      </p:sp>
      <p:pic>
        <p:nvPicPr>
          <p:cNvPr id="11266" name="Picture 2" descr="G:\broszura 2 0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1772770" y="467592"/>
            <a:ext cx="4653140" cy="6399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8646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iatka">
  <a:themeElements>
    <a:clrScheme name="Siatka">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Siatka">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Siatka">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177</TotalTime>
  <Words>935</Words>
  <Application>Microsoft Office PowerPoint</Application>
  <PresentationFormat>Pokaz na ekranie (4:3)</PresentationFormat>
  <Paragraphs>73</Paragraphs>
  <Slides>19</Slides>
  <Notes>19</Notes>
  <HiddenSlides>0</HiddenSlides>
  <MMClips>0</MMClips>
  <ScaleCrop>false</ScaleCrop>
  <HeadingPairs>
    <vt:vector size="4" baseType="variant">
      <vt:variant>
        <vt:lpstr>Motyw</vt:lpstr>
      </vt:variant>
      <vt:variant>
        <vt:i4>1</vt:i4>
      </vt:variant>
      <vt:variant>
        <vt:lpstr>Tytuły slajdów</vt:lpstr>
      </vt:variant>
      <vt:variant>
        <vt:i4>19</vt:i4>
      </vt:variant>
    </vt:vector>
  </HeadingPairs>
  <TitlesOfParts>
    <vt:vector size="20" baseType="lpstr">
      <vt:lpstr>Siatka</vt:lpstr>
      <vt:lpstr>Działania  upowszechniające projekt </vt:lpstr>
      <vt:lpstr> W dniu 30.04.2015 r. szkolny koordynator projektów unijnych, pani Katarzyna Staniszewska uczestniczyła w spotkaniu regionalnym we Wrocławiu w ramach Europejskiego Tygodnia Młodzieży Europejski Tydzień Młodzieży (ETM) odbył się po raz siódmy, działania dotyczące Europejskiego Tygodnia Młodzieży skupiały się na priorytetach strategii Unii Europejskiej na rzecz młodzieży, a sam ETM był integralną częścią dialogu usystematyzowanego. Tematem tegorocznego ETM jest rozwijanie potencjału młodych ludzi poprzez wzmacnianie ich aktywnego uczestnictwa w życiu zawodowym i społecznym. Celami szczegółowymi ETM 2015 są: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Kronika Pobytu</dc:title>
  <dc:creator>Łukasz Ruman</dc:creator>
  <cp:lastModifiedBy>Łukasz Ruman</cp:lastModifiedBy>
  <cp:revision>20</cp:revision>
  <dcterms:created xsi:type="dcterms:W3CDTF">2015-05-17T15:32:38Z</dcterms:created>
  <dcterms:modified xsi:type="dcterms:W3CDTF">2015-08-27T20:25:39Z</dcterms:modified>
</cp:coreProperties>
</file>