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embeddedFontLst>
    <p:embeddedFont>
      <p:font typeface="PT Sans Narrow" charset="-18"/>
      <p:regular r:id="rId14"/>
      <p:bold r:id="rId15"/>
    </p:embeddedFont>
    <p:embeddedFont>
      <p:font typeface="Open Sans" pitchFamily="3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-1020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45b1b3560b_2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45b1b3560b_2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45b1b3560b_2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45b1b3560b_2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45b1b3560b_1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45b1b3560b_1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45b1b3560b_15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145b1b3560b_15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45b1b3560b_15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45b1b3560b_15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45b1b3560b_15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145b1b3560b_15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45ee87bf14_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45ee87bf14_6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45ee87bf14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45ee87bf14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45ee87bf14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145ee87bf14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45ee87bf14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45ee87bf14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2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6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>
            <a:spLocks noGrp="1"/>
          </p:cNvSpPr>
          <p:nvPr>
            <p:ph type="body" idx="1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trop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Portugalia</a:t>
            </a:r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ubTitle" idx="1"/>
          </p:nvPr>
        </p:nvSpPr>
        <p:spPr>
          <a:xfrm>
            <a:off x="2136750" y="2839514"/>
            <a:ext cx="4870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Braga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Portugalia</a:t>
            </a:r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body" idx="1"/>
          </p:nvPr>
        </p:nvSpPr>
        <p:spPr>
          <a:xfrm>
            <a:off x="311700" y="1152425"/>
            <a:ext cx="8573400" cy="34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500"/>
              <a:t>Jest najdalej wysuniętym na zachód państwem Europy, od</a:t>
            </a:r>
            <a:endParaRPr sz="15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pl" sz="1500"/>
              <a:t>północy i wschodu graniczy z Hiszpanią, a od zachodu i</a:t>
            </a:r>
            <a:endParaRPr sz="15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pl" sz="1500"/>
              <a:t>południa Portugalię oblewają wody Oceanu Atlantyckiego.</a:t>
            </a:r>
            <a:endParaRPr sz="15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pl" sz="1500"/>
              <a:t>Jest członkiem Unii Europejskiej oraz NATO.</a:t>
            </a:r>
            <a:endParaRPr sz="1500"/>
          </a:p>
        </p:txBody>
      </p:sp>
      <p:pic>
        <p:nvPicPr>
          <p:cNvPr id="74" name="Google Shape;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3350" y="486200"/>
            <a:ext cx="2141425" cy="3609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21550" y="2840145"/>
            <a:ext cx="2981800" cy="198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Klimat</a:t>
            </a:r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body" idx="1"/>
          </p:nvPr>
        </p:nvSpPr>
        <p:spPr>
          <a:xfrm>
            <a:off x="311700" y="1152425"/>
            <a:ext cx="8520600" cy="34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pl" sz="1500"/>
              <a:t>Portugalia położona jest w strefie klimatu śródziemnomorskiego oceanicznego,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pl" sz="1500"/>
              <a:t>Zimą występują różnice między północą a południem kraju. W centrum i na północy zimy bywają deszczowe i chłodne, ale nie mroźne,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pl" sz="1500"/>
              <a:t>W całym kraju zaczyna być cieplej w maju i czerwcu, a wysoka temperatura utrzymuje się do września.</a:t>
            </a:r>
            <a:endParaRPr sz="1500"/>
          </a:p>
        </p:txBody>
      </p:sp>
      <p:pic>
        <p:nvPicPr>
          <p:cNvPr id="82" name="Google Shape;8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30208" y="2779600"/>
            <a:ext cx="2802099" cy="187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2400" y="2779600"/>
            <a:ext cx="4516485" cy="187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8537100" cy="75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3400"/>
              <a:t>Zabytki Bragi</a:t>
            </a:r>
            <a:endParaRPr sz="3400"/>
          </a:p>
        </p:txBody>
      </p:sp>
      <p:sp>
        <p:nvSpPr>
          <p:cNvPr id="89" name="Google Shape;89;p16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43224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5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5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3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" name="Google Shape;9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6850" y="344050"/>
            <a:ext cx="2676525" cy="170497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6"/>
          <p:cNvSpPr txBox="1"/>
          <p:nvPr/>
        </p:nvSpPr>
        <p:spPr>
          <a:xfrm>
            <a:off x="5650300" y="2049025"/>
            <a:ext cx="315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200">
                <a:latin typeface="Open Sans"/>
                <a:ea typeface="Open Sans"/>
                <a:cs typeface="Open Sans"/>
                <a:sym typeface="Open Sans"/>
              </a:rPr>
              <a:t>Mosteiro de Sao Martinho de Tibaes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2" name="Google Shape;9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421475"/>
            <a:ext cx="2300526" cy="2300526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6"/>
          <p:cNvSpPr txBox="1"/>
          <p:nvPr/>
        </p:nvSpPr>
        <p:spPr>
          <a:xfrm>
            <a:off x="48425" y="3680850"/>
            <a:ext cx="2736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200">
                <a:latin typeface="Open Sans"/>
                <a:ea typeface="Open Sans"/>
                <a:cs typeface="Open Sans"/>
                <a:sym typeface="Open Sans"/>
              </a:rPr>
              <a:t>    Fonte da Audição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4" name="Google Shape;9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82800" y="555600"/>
            <a:ext cx="1896925" cy="189692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6"/>
          <p:cNvSpPr txBox="1"/>
          <p:nvPr/>
        </p:nvSpPr>
        <p:spPr>
          <a:xfrm>
            <a:off x="3002775" y="2435375"/>
            <a:ext cx="1896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>
                <a:latin typeface="Open Sans"/>
                <a:ea typeface="Open Sans"/>
                <a:cs typeface="Open Sans"/>
                <a:sym typeface="Open Sans"/>
              </a:rPr>
              <a:t>  </a:t>
            </a:r>
            <a:r>
              <a:rPr lang="pl" sz="1200">
                <a:latin typeface="Open Sans"/>
                <a:ea typeface="Open Sans"/>
                <a:cs typeface="Open Sans"/>
                <a:sym typeface="Open Sans"/>
              </a:rPr>
              <a:t>Museu PIO XII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6" name="Google Shape;9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23013" y="3010225"/>
            <a:ext cx="2596147" cy="16586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6"/>
          <p:cNvSpPr txBox="1"/>
          <p:nvPr/>
        </p:nvSpPr>
        <p:spPr>
          <a:xfrm>
            <a:off x="2789700" y="4668875"/>
            <a:ext cx="2736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>
                <a:latin typeface="Open Sans"/>
                <a:ea typeface="Open Sans"/>
                <a:cs typeface="Open Sans"/>
                <a:sym typeface="Open Sans"/>
              </a:rPr>
              <a:t>          </a:t>
            </a:r>
            <a:r>
              <a:rPr lang="pl" sz="1200">
                <a:latin typeface="Open Sans"/>
                <a:ea typeface="Open Sans"/>
                <a:cs typeface="Open Sans"/>
                <a:sym typeface="Open Sans"/>
              </a:rPr>
              <a:t>Museu dos biscainhos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8" name="Google Shape;98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40413" y="2739625"/>
            <a:ext cx="1829376" cy="1829376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6"/>
          <p:cNvSpPr txBox="1"/>
          <p:nvPr/>
        </p:nvSpPr>
        <p:spPr>
          <a:xfrm>
            <a:off x="6257450" y="4581675"/>
            <a:ext cx="1995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200">
                <a:latin typeface="Open Sans"/>
                <a:ea typeface="Open Sans"/>
                <a:cs typeface="Open Sans"/>
                <a:sym typeface="Open Sans"/>
              </a:rPr>
              <a:t>Sé de Braga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Kultura</a:t>
            </a:r>
            <a:endParaRPr/>
          </a:p>
        </p:txBody>
      </p:sp>
      <p:sp>
        <p:nvSpPr>
          <p:cNvPr id="105" name="Google Shape;105;p17"/>
          <p:cNvSpPr txBox="1">
            <a:spLocks noGrp="1"/>
          </p:cNvSpPr>
          <p:nvPr>
            <p:ph type="body" idx="1"/>
          </p:nvPr>
        </p:nvSpPr>
        <p:spPr>
          <a:xfrm>
            <a:off x="623400" y="960500"/>
            <a:ext cx="8520600" cy="396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607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20"/>
              <a:buChar char="●"/>
            </a:pPr>
            <a:r>
              <a:rPr lang="pl" sz="1220"/>
              <a:t>Portugalia to jedno z państw  romańskich . W kulturze Portugalii widoczny jest wpływ różnych cywilizacji: tych, które dotarły do Półwyspu Iberyjskiego, jak i  tych, z którymi Portugalczycy mieli styczność w wyniku morskich wypraw,</a:t>
            </a:r>
            <a:endParaRPr sz="1220"/>
          </a:p>
          <a:p>
            <a:pPr marL="457200" lvl="0" indent="-30607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20"/>
              <a:buChar char="●"/>
            </a:pPr>
            <a:r>
              <a:rPr lang="pl" sz="1220"/>
              <a:t>Portugalia posiada również silne historyczne oraz kulturowe powiązania z sąsiednią Hiszpanią,</a:t>
            </a:r>
            <a:endParaRPr sz="1220"/>
          </a:p>
          <a:p>
            <a:pPr marL="457200" lvl="0" indent="-30607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20"/>
              <a:buChar char="●"/>
            </a:pPr>
            <a:r>
              <a:rPr lang="pl" sz="1220"/>
              <a:t>Od 1990 roku, liczba publicznych obiektów kulturalnych w Portugalii wzrosła.</a:t>
            </a:r>
            <a:endParaRPr sz="1220"/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020"/>
          </a:p>
          <a:p>
            <a:pPr marL="0" lvl="0" indent="4572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440"/>
              <a:buNone/>
            </a:pPr>
            <a:endParaRPr sz="1020"/>
          </a:p>
          <a:p>
            <a:pPr marL="0" lvl="0" indent="4572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440"/>
              <a:buNone/>
            </a:pPr>
            <a:r>
              <a:rPr lang="pl" sz="1020"/>
              <a:t> </a:t>
            </a:r>
            <a:endParaRPr sz="1020"/>
          </a:p>
          <a:p>
            <a:pPr marL="0" lvl="0" indent="457200" algn="l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SzPts val="440"/>
              <a:buNone/>
            </a:pPr>
            <a:endParaRPr sz="1020"/>
          </a:p>
        </p:txBody>
      </p:sp>
      <p:pic>
        <p:nvPicPr>
          <p:cNvPr id="106" name="Google Shape;10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1999" y="2804324"/>
            <a:ext cx="2350625" cy="156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0450" y="2571741"/>
            <a:ext cx="2165178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4455625" y="2705477"/>
            <a:ext cx="2346386" cy="156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2454425"/>
            <a:ext cx="2290451" cy="1159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7"/>
          <p:cNvSpPr txBox="1"/>
          <p:nvPr/>
        </p:nvSpPr>
        <p:spPr>
          <a:xfrm>
            <a:off x="-295850" y="3613663"/>
            <a:ext cx="25863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457200" algn="l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440"/>
              <a:buFont typeface="Arial"/>
              <a:buNone/>
            </a:pPr>
            <a:r>
              <a:rPr lang="pl" sz="102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Casa da Música  w Porto.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1" name="Google Shape;111;p17"/>
          <p:cNvSpPr txBox="1"/>
          <p:nvPr/>
        </p:nvSpPr>
        <p:spPr>
          <a:xfrm>
            <a:off x="4397600" y="4269725"/>
            <a:ext cx="25863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440"/>
              <a:buFont typeface="Arial"/>
              <a:buNone/>
            </a:pPr>
            <a:r>
              <a:rPr lang="pl" sz="102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Museu de Arte Contemporânea                                 de Serralves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2" name="Google Shape;112;p17"/>
          <p:cNvSpPr txBox="1"/>
          <p:nvPr/>
        </p:nvSpPr>
        <p:spPr>
          <a:xfrm>
            <a:off x="1743525" y="4097125"/>
            <a:ext cx="31482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440"/>
              <a:buFont typeface="Arial"/>
              <a:buNone/>
            </a:pPr>
            <a:r>
              <a:rPr lang="pl" sz="102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          Centro Cultural de Belém  w Lizbonie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3" name="Google Shape;113;p17"/>
          <p:cNvSpPr txBox="1"/>
          <p:nvPr/>
        </p:nvSpPr>
        <p:spPr>
          <a:xfrm>
            <a:off x="6296175" y="4368575"/>
            <a:ext cx="29544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2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Muzeum Calouste Gulbenkiana                     w Lizbonie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Muzyka</a:t>
            </a:r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body" idx="1"/>
          </p:nvPr>
        </p:nvSpPr>
        <p:spPr>
          <a:xfrm>
            <a:off x="0" y="765225"/>
            <a:ext cx="5550300" cy="423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75"/>
          </a:p>
          <a:p>
            <a:pPr marL="457200" lvl="0" indent="-3048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200"/>
              <a:buChar char="●"/>
            </a:pPr>
            <a:r>
              <a:rPr lang="pl" sz="1200"/>
              <a:t>Portugalia słynie z tęsknych pieśni  fado  wykonywanych przy akompaniamencie  gitar portugalskich . Najbardziej znanymi na świecie wykonawcami tej muzyki są:  Amália Rodrigues ,  Carlos Humberto Paredes ,  José Afonso ,  Mariza ,  Carlos do Carmo ,  António Chainho ,  Mísia  i  Madredeus .</a:t>
            </a:r>
            <a:endParaRPr sz="1200"/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pl" sz="1200"/>
              <a:t>W Portugalii odbywa się wiele letnich festiwali poświęconych różnym gatunkom muzyki. </a:t>
            </a:r>
            <a:endParaRPr sz="1200"/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200"/>
          </a:p>
        </p:txBody>
      </p:sp>
      <p:pic>
        <p:nvPicPr>
          <p:cNvPr id="120" name="Google Shape;12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4875" y="2160175"/>
            <a:ext cx="1956650" cy="195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3725" y="493454"/>
            <a:ext cx="2240000" cy="149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12089" y="3044137"/>
            <a:ext cx="2417436" cy="161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5425" y="3202300"/>
            <a:ext cx="2147499" cy="1610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Sport</a:t>
            </a:r>
            <a:endParaRPr/>
          </a:p>
        </p:txBody>
      </p:sp>
      <p:sp>
        <p:nvSpPr>
          <p:cNvPr id="129" name="Google Shape;129;p19"/>
          <p:cNvSpPr txBox="1">
            <a:spLocks noGrp="1"/>
          </p:cNvSpPr>
          <p:nvPr>
            <p:ph type="body" idx="1"/>
          </p:nvPr>
        </p:nvSpPr>
        <p:spPr>
          <a:xfrm>
            <a:off x="311700" y="1045100"/>
            <a:ext cx="8520600" cy="399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06705" algn="l" rtl="0">
              <a:spcBef>
                <a:spcPts val="0"/>
              </a:spcBef>
              <a:spcAft>
                <a:spcPts val="0"/>
              </a:spcAft>
              <a:buSzPts val="1230"/>
              <a:buChar char="●"/>
            </a:pPr>
            <a:r>
              <a:rPr lang="pl" sz="1230"/>
              <a:t>Największą legendą portugalskiej piłki nożnej pozostaje  Eusébio , choć na świecie uznaniem cieszą się także  Luís Figo  i  Cristiano Ronaldo,</a:t>
            </a:r>
            <a:endParaRPr sz="1230"/>
          </a:p>
          <a:p>
            <a:pPr marL="457200" lvl="0" indent="-306705" algn="l" rtl="0">
              <a:spcBef>
                <a:spcPts val="0"/>
              </a:spcBef>
              <a:spcAft>
                <a:spcPts val="0"/>
              </a:spcAft>
              <a:buSzPts val="1230"/>
              <a:buChar char="●"/>
            </a:pPr>
            <a:r>
              <a:rPr lang="pl" sz="1230"/>
              <a:t>10 lipca 2016 reprezentacja Portugalii zdobyła pierwszy w historii tytuł Mistrza Europy,</a:t>
            </a:r>
            <a:endParaRPr sz="1230"/>
          </a:p>
          <a:p>
            <a:pPr marL="457200" lvl="0" indent="-306705" algn="l" rtl="0">
              <a:spcBef>
                <a:spcPts val="0"/>
              </a:spcBef>
              <a:spcAft>
                <a:spcPts val="0"/>
              </a:spcAft>
              <a:buSzPts val="1230"/>
              <a:buChar char="●"/>
            </a:pPr>
            <a:r>
              <a:rPr lang="pl" sz="1230"/>
              <a:t>Bardzo popularne w Portugalii są także Surfing i bodyboarding,</a:t>
            </a:r>
            <a:endParaRPr sz="1230"/>
          </a:p>
          <a:p>
            <a:pPr marL="457200" lvl="0" indent="-306705" algn="l" rtl="0">
              <a:spcBef>
                <a:spcPts val="0"/>
              </a:spcBef>
              <a:spcAft>
                <a:spcPts val="0"/>
              </a:spcAft>
              <a:buSzPts val="1230"/>
              <a:buChar char="●"/>
            </a:pPr>
            <a:r>
              <a:rPr lang="pl" sz="1230"/>
              <a:t>Portugalia znana jest także ze sportów motorowych,</a:t>
            </a:r>
            <a:endParaRPr sz="1230"/>
          </a:p>
          <a:p>
            <a:pPr marL="457200" lvl="0" indent="-306705" algn="l" rtl="0">
              <a:spcBef>
                <a:spcPts val="0"/>
              </a:spcBef>
              <a:spcAft>
                <a:spcPts val="0"/>
              </a:spcAft>
              <a:buSzPts val="1230"/>
              <a:buChar char="●"/>
            </a:pPr>
            <a:r>
              <a:rPr lang="pl" sz="1230"/>
              <a:t>Znajduje się tam ponad 70 pól golfowych rozsianych po całym kraju,</a:t>
            </a:r>
            <a:endParaRPr sz="1230"/>
          </a:p>
          <a:p>
            <a:pPr marL="457200" lvl="0" indent="-306705" algn="l" rtl="0">
              <a:spcBef>
                <a:spcPts val="0"/>
              </a:spcBef>
              <a:spcAft>
                <a:spcPts val="0"/>
              </a:spcAft>
              <a:buSzPts val="1230"/>
              <a:buChar char="●"/>
            </a:pPr>
            <a:r>
              <a:rPr lang="pl" sz="1230"/>
              <a:t>W centrum i na południu Portugalii można obejrzeć  tourada à corda , czyli walkę z bykiem przytrzymywanym na linie,</a:t>
            </a:r>
            <a:endParaRPr sz="1230"/>
          </a:p>
          <a:p>
            <a:pPr marL="457200" lvl="0" indent="-306705" algn="l" rtl="0">
              <a:spcBef>
                <a:spcPts val="0"/>
              </a:spcBef>
              <a:spcAft>
                <a:spcPts val="0"/>
              </a:spcAft>
              <a:buSzPts val="1230"/>
              <a:buChar char="●"/>
            </a:pPr>
            <a:r>
              <a:rPr lang="pl" sz="1230"/>
              <a:t>Powstała oryginalna sztuka walki –  Jogo do Pau , polegająca na walce z przeciwnikiem przy pomocy długiego kija.</a:t>
            </a:r>
            <a:endParaRPr sz="1230"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130"/>
          </a:p>
        </p:txBody>
      </p:sp>
      <p:pic>
        <p:nvPicPr>
          <p:cNvPr id="130" name="Google Shape;13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371067"/>
            <a:ext cx="2226274" cy="166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26275" y="3737375"/>
            <a:ext cx="2319100" cy="1303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45375" y="3639604"/>
            <a:ext cx="2118426" cy="140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63812" y="3371075"/>
            <a:ext cx="2471063" cy="166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0"/>
          <p:cNvSpPr txBox="1">
            <a:spLocks noGrp="1"/>
          </p:cNvSpPr>
          <p:nvPr>
            <p:ph type="title"/>
          </p:nvPr>
        </p:nvSpPr>
        <p:spPr>
          <a:xfrm>
            <a:off x="129625" y="145300"/>
            <a:ext cx="8702700" cy="10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Kuchnia</a:t>
            </a:r>
            <a:endParaRPr/>
          </a:p>
        </p:txBody>
      </p:sp>
      <p:sp>
        <p:nvSpPr>
          <p:cNvPr id="139" name="Google Shape;139;p20"/>
          <p:cNvSpPr txBox="1">
            <a:spLocks noGrp="1"/>
          </p:cNvSpPr>
          <p:nvPr>
            <p:ph type="body" idx="1"/>
          </p:nvPr>
        </p:nvSpPr>
        <p:spPr>
          <a:xfrm>
            <a:off x="0" y="986950"/>
            <a:ext cx="9144000" cy="40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789"/>
              <a:buNone/>
            </a:pPr>
            <a:endParaRPr sz="927"/>
          </a:p>
          <a:p>
            <a:pPr marL="0" lvl="0" indent="0" algn="l" rtl="0">
              <a:lnSpc>
                <a:spcPct val="75000"/>
              </a:lnSpc>
              <a:spcBef>
                <a:spcPts val="1200"/>
              </a:spcBef>
              <a:spcAft>
                <a:spcPts val="0"/>
              </a:spcAft>
              <a:buSzPts val="789"/>
              <a:buNone/>
            </a:pPr>
            <a:endParaRPr sz="927"/>
          </a:p>
          <a:p>
            <a:pPr marL="0" lvl="0" indent="0" algn="l" rtl="0">
              <a:lnSpc>
                <a:spcPct val="75000"/>
              </a:lnSpc>
              <a:spcBef>
                <a:spcPts val="1200"/>
              </a:spcBef>
              <a:spcAft>
                <a:spcPts val="0"/>
              </a:spcAft>
              <a:buSzPts val="789"/>
              <a:buNone/>
            </a:pPr>
            <a:endParaRPr sz="927"/>
          </a:p>
          <a:p>
            <a:pPr marL="0" lvl="0" indent="0" algn="l" rtl="0">
              <a:lnSpc>
                <a:spcPct val="75000"/>
              </a:lnSpc>
              <a:spcBef>
                <a:spcPts val="1200"/>
              </a:spcBef>
              <a:spcAft>
                <a:spcPts val="0"/>
              </a:spcAft>
              <a:buSzPts val="789"/>
              <a:buNone/>
            </a:pPr>
            <a:endParaRPr sz="927"/>
          </a:p>
          <a:p>
            <a:pPr marL="0" lvl="0" indent="0" algn="l" rtl="0">
              <a:lnSpc>
                <a:spcPct val="75000"/>
              </a:lnSpc>
              <a:spcBef>
                <a:spcPts val="1200"/>
              </a:spcBef>
              <a:spcAft>
                <a:spcPts val="0"/>
              </a:spcAft>
              <a:buSzPts val="789"/>
              <a:buNone/>
            </a:pPr>
            <a:endParaRPr sz="927"/>
          </a:p>
          <a:p>
            <a:pPr marL="0" lvl="0" indent="0" algn="l" rtl="0">
              <a:lnSpc>
                <a:spcPct val="75000"/>
              </a:lnSpc>
              <a:spcBef>
                <a:spcPts val="1200"/>
              </a:spcBef>
              <a:spcAft>
                <a:spcPts val="0"/>
              </a:spcAft>
              <a:buSzPts val="789"/>
              <a:buNone/>
            </a:pPr>
            <a:endParaRPr sz="927"/>
          </a:p>
          <a:p>
            <a:pPr marL="0" lvl="0" indent="0" algn="l" rtl="0">
              <a:lnSpc>
                <a:spcPct val="75000"/>
              </a:lnSpc>
              <a:spcBef>
                <a:spcPts val="1200"/>
              </a:spcBef>
              <a:spcAft>
                <a:spcPts val="0"/>
              </a:spcAft>
              <a:buSzPts val="789"/>
              <a:buNone/>
            </a:pPr>
            <a:endParaRPr sz="927"/>
          </a:p>
          <a:p>
            <a:pPr marL="2286000" lvl="0" indent="0" algn="l" rtl="0">
              <a:lnSpc>
                <a:spcPct val="75000"/>
              </a:lnSpc>
              <a:spcBef>
                <a:spcPts val="1200"/>
              </a:spcBef>
              <a:spcAft>
                <a:spcPts val="0"/>
              </a:spcAft>
              <a:buSzPts val="789"/>
              <a:buNone/>
            </a:pPr>
            <a:r>
              <a:rPr lang="pl" sz="927"/>
              <a:t>       	</a:t>
            </a:r>
            <a:endParaRPr sz="927"/>
          </a:p>
          <a:p>
            <a:pPr marL="0" lvl="0" indent="0" algn="l" rtl="0">
              <a:lnSpc>
                <a:spcPct val="75000"/>
              </a:lnSpc>
              <a:spcBef>
                <a:spcPts val="1200"/>
              </a:spcBef>
              <a:spcAft>
                <a:spcPts val="1200"/>
              </a:spcAft>
              <a:buSzPts val="789"/>
              <a:buNone/>
            </a:pPr>
            <a:endParaRPr sz="927"/>
          </a:p>
        </p:txBody>
      </p:sp>
      <p:pic>
        <p:nvPicPr>
          <p:cNvPr id="140" name="Google Shape;14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00" y="986950"/>
            <a:ext cx="2729650" cy="147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43563" y="343537"/>
            <a:ext cx="2456875" cy="153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0"/>
          <p:cNvPicPr preferRelativeResize="0"/>
          <p:nvPr/>
        </p:nvPicPr>
        <p:blipFill rotWithShape="1">
          <a:blip r:embed="rId5">
            <a:alphaModFix/>
          </a:blip>
          <a:srcRect t="6310" b="-6309"/>
          <a:stretch/>
        </p:blipFill>
        <p:spPr>
          <a:xfrm>
            <a:off x="6422250" y="395175"/>
            <a:ext cx="2517650" cy="153565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0"/>
          <p:cNvSpPr txBox="1"/>
          <p:nvPr/>
        </p:nvSpPr>
        <p:spPr>
          <a:xfrm>
            <a:off x="6131525" y="1879175"/>
            <a:ext cx="2932800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89"/>
              <a:buFont typeface="Arial"/>
              <a:buNone/>
            </a:pPr>
            <a:r>
              <a:rPr lang="pl" sz="1227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bacalhau com cerveja - dorsz z piwem</a:t>
            </a:r>
            <a:endParaRPr sz="1227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4" name="Google Shape;144;p20"/>
          <p:cNvSpPr txBox="1"/>
          <p:nvPr/>
        </p:nvSpPr>
        <p:spPr>
          <a:xfrm>
            <a:off x="2984350" y="2082575"/>
            <a:ext cx="3234300" cy="3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789"/>
              <a:buFont typeface="Arial"/>
              <a:buNone/>
            </a:pPr>
            <a:r>
              <a:rPr lang="pl" sz="1227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bolinhos de bacalhau - krokiety z dorsza </a:t>
            </a:r>
            <a:endParaRPr sz="17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5" name="Google Shape;145;p20"/>
          <p:cNvSpPr txBox="1"/>
          <p:nvPr/>
        </p:nvSpPr>
        <p:spPr>
          <a:xfrm>
            <a:off x="81200" y="2547525"/>
            <a:ext cx="3086400" cy="6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227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bacalhau á gomes de sá - czyli rodzaj zapiekanki z ziemniakami, cebulą, oliwkami i jajkami na twardo</a:t>
            </a:r>
            <a:endParaRPr sz="1227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6" name="Google Shape;146;p20"/>
          <p:cNvSpPr txBox="1"/>
          <p:nvPr/>
        </p:nvSpPr>
        <p:spPr>
          <a:xfrm>
            <a:off x="5296325" y="4358900"/>
            <a:ext cx="3768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200">
                <a:latin typeface="Open Sans"/>
                <a:ea typeface="Open Sans"/>
                <a:cs typeface="Open Sans"/>
                <a:sym typeface="Open Sans"/>
              </a:rPr>
              <a:t>to pastel de nata – tradycyjnie wyrabiane z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200">
                <a:latin typeface="Open Sans"/>
                <a:ea typeface="Open Sans"/>
                <a:cs typeface="Open Sans"/>
                <a:sym typeface="Open Sans"/>
              </a:rPr>
              <a:t>ciasta filo  i wypełnione budyniowym nadzieniem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47" name="Google Shape;147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400000">
            <a:off x="6506677" y="2083965"/>
            <a:ext cx="1733300" cy="2599949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0"/>
          <p:cNvSpPr txBox="1"/>
          <p:nvPr/>
        </p:nvSpPr>
        <p:spPr>
          <a:xfrm>
            <a:off x="2984350" y="4266500"/>
            <a:ext cx="23121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200">
                <a:latin typeface="Open Sans"/>
                <a:ea typeface="Open Sans"/>
                <a:cs typeface="Open Sans"/>
                <a:sym typeface="Open Sans"/>
              </a:rPr>
              <a:t>Deser arroz doce – rodzaj ryżowego  puddingu  z cynamonem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49" name="Google Shape;149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61783" y="2517300"/>
            <a:ext cx="2234536" cy="1733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Szkoła w Portugalii</a:t>
            </a:r>
            <a:endParaRPr/>
          </a:p>
        </p:txBody>
      </p:sp>
      <p:sp>
        <p:nvSpPr>
          <p:cNvPr id="155" name="Google Shape;155;p21"/>
          <p:cNvSpPr txBox="1">
            <a:spLocks noGrp="1"/>
          </p:cNvSpPr>
          <p:nvPr>
            <p:ph type="body" idx="1"/>
          </p:nvPr>
        </p:nvSpPr>
        <p:spPr>
          <a:xfrm>
            <a:off x="-96875" y="1152425"/>
            <a:ext cx="6189900" cy="387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pl" sz="1500"/>
              <a:t>Oświata charakteryzuje się ciekawymi rozwiązaniami organizacyjno-dydaktycznymi, takimi jak kształcenie  telewizyjne  na poziomie szkoły podstawowej oraz  edukacja  równoległa,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pl" sz="1500"/>
              <a:t>Portugalia ma wysoki wskaźnik analfabetyzmu  – 4,6% mieszkańców w wieku powyżej 15 roku życia nie potrafi czytać ani pisać.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pl" sz="1500"/>
              <a:t>Ocenianie na etapie nauczania zintegrowanego jest opisowe, natomiast w dwóch następnych cyklach stosowane są oceny cyfrowe w skali 1-5.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pl" sz="1500"/>
              <a:t>Po zakończeniu kształcenia w szkole podstawowej, uczniowie otrzymują dyplom, dający wstęp do szkoły średniej.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pl" sz="1500"/>
              <a:t>Obowiązek szkolny w Portugalii trwa dziewięć lat, tj. od 6 do 15 roku życia dziecka.</a:t>
            </a:r>
            <a:endParaRPr sz="1500"/>
          </a:p>
        </p:txBody>
      </p:sp>
      <p:pic>
        <p:nvPicPr>
          <p:cNvPr id="156" name="Google Shape;15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5100" y="600675"/>
            <a:ext cx="2976400" cy="187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05100" y="2835793"/>
            <a:ext cx="2976399" cy="1674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Podstawowe zwroty w języku portugalskim</a:t>
            </a:r>
            <a:endParaRPr/>
          </a:p>
        </p:txBody>
      </p:sp>
      <p:sp>
        <p:nvSpPr>
          <p:cNvPr id="163" name="Google Shape;163;p22"/>
          <p:cNvSpPr txBox="1">
            <a:spLocks noGrp="1"/>
          </p:cNvSpPr>
          <p:nvPr>
            <p:ph type="body" idx="1"/>
          </p:nvPr>
        </p:nvSpPr>
        <p:spPr>
          <a:xfrm>
            <a:off x="106550" y="1266325"/>
            <a:ext cx="8988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Olá - Hej				Boa tarde - Dzień Dobry			Boa noite - Dobry wieczór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Tchau - Pa			Boa noite - Dobranoc				Desculpe - Przepraszam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Tem um bom dia! - Miłego dnia! 		Bom fim de semana! - Miłego weekendu!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Sim - Tak 		Não - Nie		Por favor - Proszę	Tudo bem - W porządku	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Obrigado - Dzięki (do mężczyzn)			Obrigada - Dzięki (do kobiet)</a:t>
            </a:r>
            <a:endParaRPr/>
          </a:p>
          <a:p>
            <a:pPr marL="4572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pl"/>
              <a:t>Eu sei - Wiem							Não sei - Nie wiem	   Percebo - Rozumiem 							Não percebo - Nie rozumiem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23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527</Words>
  <Application>Microsoft Office PowerPoint</Application>
  <PresentationFormat>Pokaz na ekranie (16:9)</PresentationFormat>
  <Paragraphs>69</Paragraphs>
  <Slides>11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5" baseType="lpstr">
      <vt:lpstr>Arial</vt:lpstr>
      <vt:lpstr>PT Sans Narrow</vt:lpstr>
      <vt:lpstr>Open Sans</vt:lpstr>
      <vt:lpstr>Tropic</vt:lpstr>
      <vt:lpstr>Portugalia</vt:lpstr>
      <vt:lpstr>Portugalia</vt:lpstr>
      <vt:lpstr>Klimat</vt:lpstr>
      <vt:lpstr>Zabytki Bragi</vt:lpstr>
      <vt:lpstr>Kultura</vt:lpstr>
      <vt:lpstr>Muzyka</vt:lpstr>
      <vt:lpstr>Sport</vt:lpstr>
      <vt:lpstr>Kuchnia</vt:lpstr>
      <vt:lpstr>Szkoła w Portugalii</vt:lpstr>
      <vt:lpstr>Podstawowe zwroty w języku portugalskim</vt:lpstr>
      <vt:lpstr>Slajd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Portugalia</dc:title>
  <dc:creator>K. Staniszewska</dc:creator>
  <cp:lastModifiedBy>K. Staniszewska</cp:lastModifiedBy>
  <cp:revision>1</cp:revision>
  <dcterms:modified xsi:type="dcterms:W3CDTF">2022-09-01T17:51:52Z</dcterms:modified>
</cp:coreProperties>
</file>