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8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pl-PL" smtClean="0"/>
              <a:t>Kliknij, aby edytować styl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dirty="0"/>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E9462EF3-3C4F-43EE-ACEE-D4B806740EA3}" type="datetimeFigureOut">
              <a:rPr lang="en-US" dirty="0"/>
              <a:pPr/>
              <a:t>6/19/2023</a:t>
            </a:fld>
            <a:endParaRPr lang="en-US" dirty="0"/>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endParaRPr lang="en-US" dirty="0"/>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pl-PL" smtClean="0"/>
              <a:t>Kliknij, aby edytować styl</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076C0EF2-9919-473B-8215-8616BAF10692}" type="datetimeFigureOut">
              <a:rPr lang="en-US" dirty="0"/>
              <a:pPr/>
              <a:t>6/19/2023</a:t>
            </a:fld>
            <a:endParaRPr lang="en-US" dirty="0"/>
          </a:p>
        </p:txBody>
      </p:sp>
      <p:sp>
        <p:nvSpPr>
          <p:cNvPr id="5" name="Footer Placeholder 4"/>
          <p:cNvSpPr>
            <a:spLocks noGrp="1"/>
          </p:cNvSpPr>
          <p:nvPr>
            <p:ph type="ftr" sz="quarter" idx="11"/>
          </p:nvPr>
        </p:nvSpPr>
        <p:spPr/>
        <p:txBody>
          <a:bodyPr/>
          <a:lstStyle>
            <a:lvl1pPr>
              <a:defRPr sz="1000" b="1"/>
            </a:lvl1p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pl-PL" smtClean="0"/>
              <a:t>Kliknij, aby edytować styl</a:t>
            </a:r>
            <a:endParaRPr lang="en-US" dirty="0"/>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A09472EB-AC54-4713-BFC2-BEB621108C63}" type="datetimeFigureOut">
              <a:rPr lang="en-US" dirty="0"/>
              <a:pPr/>
              <a:t>6/19/2023</a:t>
            </a:fld>
            <a:endParaRPr lang="en-US" dirty="0"/>
          </a:p>
        </p:txBody>
      </p:sp>
      <p:sp>
        <p:nvSpPr>
          <p:cNvPr id="5" name="Footer Placeholder 4"/>
          <p:cNvSpPr>
            <a:spLocks noGrp="1"/>
          </p:cNvSpPr>
          <p:nvPr>
            <p:ph type="ftr" sz="quarter" idx="11"/>
          </p:nvPr>
        </p:nvSpPr>
        <p:spPr/>
        <p:txBody>
          <a:bodyPr/>
          <a:lstStyle>
            <a:lvl1pPr>
              <a:defRPr sz="1000" b="1"/>
            </a:lvl1p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pl-PL" smtClean="0"/>
              <a:t>Kliknij, aby edytować styl</a:t>
            </a:r>
            <a:endParaRPr lang="en-US" dirty="0"/>
          </a:p>
        </p:txBody>
      </p:sp>
      <p:sp>
        <p:nvSpPr>
          <p:cNvPr id="3" name="Content Placeholder 2"/>
          <p:cNvSpPr>
            <a:spLocks noGrp="1"/>
          </p:cNvSpPr>
          <p:nvPr>
            <p:ph sz="half" idx="1"/>
          </p:nvPr>
        </p:nvSpPr>
        <p:spPr>
          <a:xfrm>
            <a:off x="1154954" y="2603500"/>
            <a:ext cx="4828032" cy="3416301"/>
          </a:xfrm>
        </p:spPr>
        <p:txBody>
          <a:bodyPr>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6208776" y="2603500"/>
            <a:ext cx="4828032" cy="3416300"/>
          </a:xfrm>
        </p:spPr>
        <p:txBody>
          <a:bodyPr>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Date Placeholder 4"/>
          <p:cNvSpPr>
            <a:spLocks noGrp="1"/>
          </p:cNvSpPr>
          <p:nvPr>
            <p:ph type="dt" sz="half" idx="10"/>
          </p:nvPr>
        </p:nvSpPr>
        <p:spPr/>
        <p:txBody>
          <a:bodyPr/>
          <a:lstStyle/>
          <a:p>
            <a:fld id="{99455A0C-791E-4545-B787-F98AD45CD761}" type="datetimeFigureOut">
              <a:rPr lang="en-US" dirty="0"/>
              <a:pPr/>
              <a:t>6/19/2023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pl-PL" smtClean="0"/>
              <a:t>Kliknij, aby edytować styl</a:t>
            </a:r>
            <a:endParaRPr lang="en-US" dirty="0"/>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42536B77-F4F4-4427-AC4F-9A623798AD82}" type="datetimeFigureOut">
              <a:rPr lang="en-US" dirty="0"/>
              <a:pPr/>
              <a:t>6/19/2023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pl-PL" smtClean="0"/>
              <a:t>Kliknij, aby edytować styl</a:t>
            </a:r>
            <a:endParaRPr lang="en-US" dirty="0"/>
          </a:p>
        </p:txBody>
      </p:sp>
      <p:sp>
        <p:nvSpPr>
          <p:cNvPr id="3" name="Date Placeholder 2"/>
          <p:cNvSpPr>
            <a:spLocks noGrp="1"/>
          </p:cNvSpPr>
          <p:nvPr>
            <p:ph type="dt" sz="half" idx="10"/>
          </p:nvPr>
        </p:nvSpPr>
        <p:spPr/>
        <p:txBody>
          <a:bodyPr/>
          <a:lstStyle/>
          <a:p>
            <a:fld id="{D8BE790C-34EB-4565-8437-CACF4CDB7822}" type="datetimeFigureOut">
              <a:rPr lang="en-US" dirty="0"/>
              <a:pPr/>
              <a:t>6/19/2023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4A4C11-22B8-4A4E-8126-B3AF6B948A8E}" type="datetimeFigureOut">
              <a:rPr lang="en-US" dirty="0"/>
              <a:pPr/>
              <a:t>6/19/2023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pl-PL" smtClean="0"/>
              <a:t>Kliknij, aby edytować styl</a:t>
            </a:r>
            <a:endParaRPr lang="en-US" dirty="0"/>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16ED06B6-C816-4861-964D-15A98395707D}" type="datetimeFigureOut">
              <a:rPr lang="en-US" dirty="0"/>
              <a:pPr/>
              <a:t>6/19/2023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pl-PL" smtClean="0"/>
              <a:t>Kliknij, aby edytować styl</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00B1A8AB-EA7C-4B1B-9D73-E2551851FABE}" type="datetimeFigureOut">
              <a:rPr lang="en-US" dirty="0"/>
              <a:pPr/>
              <a:t>6/19/2023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Obraz panoramiczny z podpisem">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pl-PL" smtClean="0"/>
              <a:t>Kliknij, aby edytować styl</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36343B39-165A-4B68-AA5C-581F5336313C}" type="datetimeFigureOut">
              <a:rPr lang="en-US" dirty="0"/>
              <a:pPr/>
              <a:t>6/19/2023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ytuł i podpis">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pl-PL" smtClean="0"/>
              <a:t>Kliknij, aby edytować styl</a:t>
            </a:r>
            <a:endParaRPr lang="en-US" dirty="0"/>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942C8C57-33F9-4259-AC4F-0E3F5BEC9B94}" type="datetimeFigureOut">
              <a:rPr lang="en-US" dirty="0"/>
              <a:pPr/>
              <a:t>6/19/2023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Oferta z podpisem">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pl-PL" smtClean="0"/>
              <a:t>Kliknij, aby edytować styl</a:t>
            </a:r>
            <a:endParaRPr lang="en-US" dirty="0"/>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pl-PL" smtClean="0"/>
              <a:t>Kliknij, aby edytować style wzorca tekstu</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8748772B-8FA2-401F-A0A1-A59855EDBC3E}" type="datetimeFigureOut">
              <a:rPr lang="en-US" dirty="0"/>
              <a:pPr/>
              <a:t>6/19/2023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arta nazwy">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pl-PL" smtClean="0"/>
              <a:t>Kliknij, aby edytować styl</a:t>
            </a:r>
            <a:endParaRPr lang="en-US" dirty="0"/>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D3DD5BDE-5A90-4611-82E9-0FC5746D30C5}" type="datetimeFigureOut">
              <a:rPr lang="en-US" dirty="0"/>
              <a:pPr/>
              <a:t>6/19/2023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pl-PL" smtClean="0"/>
              <a:t>Kliknij, aby edytować styl</a:t>
            </a:r>
            <a:endParaRPr lang="en-US" dirty="0"/>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ADDA17D-0BEA-4E76-A7FC-F7C188BC48D1}" type="datetimeFigureOut">
              <a:rPr lang="en-US" dirty="0"/>
              <a:pPr/>
              <a:t>6/19/2023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pl-PL" smtClean="0"/>
              <a:t>Kliknij, aby edytować styl</a:t>
            </a:r>
            <a:endParaRPr lang="en-US" dirty="0"/>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909AC7D-18CA-4236-82B9-D75EB1D66EAE}" type="datetimeFigureOut">
              <a:rPr lang="en-US" dirty="0"/>
              <a:pPr/>
              <a:t>6/19/2023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pl-PL" smtClean="0"/>
              <a:t>Kliknij, aby edytować styl</a:t>
            </a:r>
            <a:endParaRPr lang="en-US" dirty="0"/>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5568300E-C023-45CD-A0BE-EDB7A8C6EA8B}" type="datetimeFigureOut">
              <a:rPr lang="en-US" dirty="0"/>
              <a:pPr/>
              <a:t>6/19/2023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pl-PL" smtClean="0"/>
              <a:t>Kliknij, aby edytować styl</a:t>
            </a:r>
            <a:endParaRPr lang="en-US" dirty="0"/>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3B620EAD-E369-4933-8469-ED7764B56A1B}" type="datetimeFigureOut">
              <a:rPr lang="en-US" dirty="0"/>
              <a:pPr/>
              <a:t>6/19/2023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pl-PL" smtClean="0"/>
              <a:t>Kliknij, aby edytować styl</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90786BE5-D2A3-4BF0-8B30-D7403E61B3DC}" type="datetimeFigureOut">
              <a:rPr lang="en-US" dirty="0"/>
              <a:pPr/>
              <a:t>6/19/2023</a:t>
            </a:fld>
            <a:endParaRPr lang="en-US" dirty="0"/>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endParaRPr lang="en-US" dirty="0"/>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154955" y="1061049"/>
            <a:ext cx="9783338" cy="3716332"/>
          </a:xfrm>
        </p:spPr>
        <p:txBody>
          <a:bodyPr/>
          <a:lstStyle/>
          <a:p>
            <a:pPr algn="ctr"/>
            <a:r>
              <a:rPr lang="pl-PL" sz="2000" b="1" dirty="0"/>
              <a:t>Numer projektu: </a:t>
            </a:r>
            <a:r>
              <a:rPr lang="pl-PL" sz="2000" b="1" dirty="0" smtClean="0"/>
              <a:t>2022-1-PL01-KA121-VET-000061935</a:t>
            </a:r>
            <a:br>
              <a:rPr lang="pl-PL" sz="2000" b="1" dirty="0" smtClean="0"/>
            </a:br>
            <a:r>
              <a:rPr lang="pl-PL" sz="2000" b="1" dirty="0"/>
              <a:t/>
            </a:r>
            <a:br>
              <a:rPr lang="pl-PL" sz="2000" b="1" dirty="0"/>
            </a:br>
            <a:r>
              <a:rPr lang="pl-PL" sz="2000" b="1" dirty="0"/>
              <a:t>Rodzaj działania: </a:t>
            </a:r>
            <a:r>
              <a:rPr lang="pl-PL" sz="2000" b="1" dirty="0" smtClean="0"/>
              <a:t/>
            </a:r>
            <a:br>
              <a:rPr lang="pl-PL" sz="2000" b="1" dirty="0" smtClean="0"/>
            </a:br>
            <a:r>
              <a:rPr lang="pl-PL" sz="2000" b="1" dirty="0" smtClean="0"/>
              <a:t>Akcja </a:t>
            </a:r>
            <a:r>
              <a:rPr lang="pl-PL" sz="2000" b="1" dirty="0"/>
              <a:t>KA1, mobilność osób uczących </a:t>
            </a:r>
            <a:r>
              <a:rPr lang="pl-PL" sz="2000" b="1" dirty="0" smtClean="0"/>
              <a:t>się i </a:t>
            </a:r>
            <a:r>
              <a:rPr lang="pl-PL" sz="2000" b="1" dirty="0"/>
              <a:t>kadry </a:t>
            </a:r>
            <a:r>
              <a:rPr lang="pl-PL" sz="2000" b="1" dirty="0" smtClean="0"/>
              <a:t/>
            </a:r>
            <a:br>
              <a:rPr lang="pl-PL" sz="2000" b="1" dirty="0" smtClean="0"/>
            </a:br>
            <a:r>
              <a:rPr lang="pl-PL" sz="2000" b="1" dirty="0" smtClean="0"/>
              <a:t>w </a:t>
            </a:r>
            <a:r>
              <a:rPr lang="pl-PL" sz="2000" b="1" dirty="0"/>
              <a:t>obszarach dotyczących szkolnictwa wyższego, kształcenia i szkolenia zawodowego, edukacji szkolnej, kształcenia dorosłych oraz młodzieży.</a:t>
            </a:r>
            <a:r>
              <a:rPr lang="pl-PL" sz="1800" b="1" dirty="0"/>
              <a:t/>
            </a:r>
            <a:br>
              <a:rPr lang="pl-PL" sz="1800" b="1" dirty="0"/>
            </a:br>
            <a:r>
              <a:rPr lang="pl-PL" sz="1800" dirty="0"/>
              <a:t/>
            </a:r>
            <a:br>
              <a:rPr lang="pl-PL" sz="1800" dirty="0"/>
            </a:br>
            <a:endParaRPr lang="pl-PL" dirty="0"/>
          </a:p>
        </p:txBody>
      </p:sp>
      <p:sp>
        <p:nvSpPr>
          <p:cNvPr id="3" name="Podtytuł 2"/>
          <p:cNvSpPr>
            <a:spLocks noGrp="1"/>
          </p:cNvSpPr>
          <p:nvPr>
            <p:ph type="subTitle" idx="1"/>
          </p:nvPr>
        </p:nvSpPr>
        <p:spPr>
          <a:xfrm>
            <a:off x="439948" y="4777380"/>
            <a:ext cx="11102196" cy="861420"/>
          </a:xfrm>
        </p:spPr>
        <p:txBody>
          <a:bodyPr>
            <a:noAutofit/>
          </a:bodyPr>
          <a:lstStyle/>
          <a:p>
            <a:pPr algn="ctr"/>
            <a:r>
              <a:rPr lang="pl-PL" sz="2400" b="1" dirty="0"/>
              <a:t>Innowacje pedagogiczne w nauczaniu </a:t>
            </a:r>
            <a:endParaRPr lang="pl-PL" sz="2400" b="1" dirty="0" smtClean="0"/>
          </a:p>
          <a:p>
            <a:pPr algn="ctr"/>
            <a:r>
              <a:rPr lang="pl-PL" sz="2400" b="1" dirty="0" smtClean="0"/>
              <a:t>przedmiotów </a:t>
            </a:r>
            <a:r>
              <a:rPr lang="pl-PL" sz="2400" b="1" dirty="0"/>
              <a:t>zawodowych</a:t>
            </a:r>
            <a:br>
              <a:rPr lang="pl-PL" sz="2400" b="1" dirty="0"/>
            </a:br>
            <a:r>
              <a:rPr lang="pl-PL" sz="2400" b="1" dirty="0"/>
              <a:t/>
            </a:r>
            <a:br>
              <a:rPr lang="pl-PL" sz="2400" b="1" dirty="0"/>
            </a:br>
            <a:endParaRPr lang="pl-PL" sz="2400" b="1" dirty="0"/>
          </a:p>
        </p:txBody>
      </p:sp>
    </p:spTree>
    <p:extLst>
      <p:ext uri="{BB962C8B-B14F-4D97-AF65-F5344CB8AC3E}">
        <p14:creationId xmlns:p14="http://schemas.microsoft.com/office/powerpoint/2010/main" xmlns="" val="3301110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48574" y="973669"/>
            <a:ext cx="11404120" cy="706964"/>
          </a:xfrm>
        </p:spPr>
        <p:txBody>
          <a:bodyPr/>
          <a:lstStyle/>
          <a:p>
            <a:r>
              <a:rPr lang="pl-PL" sz="2800" b="1" dirty="0"/>
              <a:t>Integracja i edukacja dzieci imigrantów/uchodźców w Portugalii</a:t>
            </a:r>
          </a:p>
        </p:txBody>
      </p:sp>
      <p:sp>
        <p:nvSpPr>
          <p:cNvPr id="3" name="Symbol zastępczy zawartości 2"/>
          <p:cNvSpPr>
            <a:spLocks noGrp="1"/>
          </p:cNvSpPr>
          <p:nvPr>
            <p:ph idx="1"/>
          </p:nvPr>
        </p:nvSpPr>
        <p:spPr>
          <a:xfrm>
            <a:off x="1154954" y="2173857"/>
            <a:ext cx="10076638" cy="3968151"/>
          </a:xfrm>
        </p:spPr>
        <p:txBody>
          <a:bodyPr>
            <a:normAutofit/>
          </a:bodyPr>
          <a:lstStyle/>
          <a:p>
            <a:endParaRPr lang="pl-PL" dirty="0"/>
          </a:p>
          <a:p>
            <a:r>
              <a:rPr lang="pl-PL" dirty="0"/>
              <a:t>Według danych portugalskiego Ministerstwa Edukacji, liczba dzieci obcej narodowości zapisanych do portugalskich szkół wzrosła o 47% w ciągu dwóch lat. Oczekuje się kontynuacji tego trendu wzrostowego w roku szkolnym 2022-2023. Większość zagranicznych uczniów w portugalskich szkołach to Brazylijczycy, ale rośnie również liczba uczniów z Chin, Nepalu, Indii, Pakistanu i Wenezueli. Skuteczna integracja uczniów pochodzących z imigranckich rodzin może przeciwdziałać ich wykluczeniu społecznemu, co oznacza dobry start na rynku pracy ze zdobytymi umiejętnościami, kompetencjami oraz motywacją do aktywnego uczestnictwa </a:t>
            </a:r>
            <a:r>
              <a:rPr lang="pl-PL" dirty="0" smtClean="0"/>
              <a:t>                   w </a:t>
            </a:r>
            <a:r>
              <a:rPr lang="pl-PL" dirty="0"/>
              <a:t>życiu społecznym.</a:t>
            </a:r>
          </a:p>
          <a:p>
            <a:endParaRPr lang="pl-PL" dirty="0"/>
          </a:p>
        </p:txBody>
      </p:sp>
    </p:spTree>
    <p:extLst>
      <p:ext uri="{BB962C8B-B14F-4D97-AF65-F5344CB8AC3E}">
        <p14:creationId xmlns:p14="http://schemas.microsoft.com/office/powerpoint/2010/main" xmlns="" val="2582318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4" y="973669"/>
            <a:ext cx="9766088" cy="706964"/>
          </a:xfrm>
        </p:spPr>
        <p:txBody>
          <a:bodyPr/>
          <a:lstStyle/>
          <a:p>
            <a:r>
              <a:rPr lang="pl-PL" b="1" dirty="0"/>
              <a:t>Trudności w integracji dzieci imigrantów:</a:t>
            </a:r>
            <a:endParaRPr lang="pl-PL" dirty="0"/>
          </a:p>
        </p:txBody>
      </p:sp>
      <p:sp>
        <p:nvSpPr>
          <p:cNvPr id="3" name="Symbol zastępczy zawartości 2"/>
          <p:cNvSpPr>
            <a:spLocks noGrp="1"/>
          </p:cNvSpPr>
          <p:nvPr>
            <p:ph idx="1"/>
          </p:nvPr>
        </p:nvSpPr>
        <p:spPr>
          <a:xfrm>
            <a:off x="1154954" y="2603500"/>
            <a:ext cx="10266420" cy="3874938"/>
          </a:xfrm>
        </p:spPr>
        <p:txBody>
          <a:bodyPr>
            <a:normAutofit fontScale="92500" lnSpcReduction="10000"/>
          </a:bodyPr>
          <a:lstStyle/>
          <a:p>
            <a:r>
              <a:rPr lang="pl-PL" dirty="0" smtClean="0"/>
              <a:t>bariery </a:t>
            </a:r>
            <a:r>
              <a:rPr lang="pl-PL" dirty="0"/>
              <a:t>językowe - nieznajomość lub słaba znajomość języka kraju przyjmującego,</a:t>
            </a:r>
          </a:p>
          <a:p>
            <a:r>
              <a:rPr lang="pl-PL" dirty="0" smtClean="0"/>
              <a:t>słabe </a:t>
            </a:r>
            <a:r>
              <a:rPr lang="pl-PL" dirty="0"/>
              <a:t>wyniki szkolne związane z nieznajomością języka, a przez to ograniczone możliwości porozumienia się ze swoimi rówieśnikami i z nauczycielami,</a:t>
            </a:r>
          </a:p>
          <a:p>
            <a:r>
              <a:rPr lang="pl-PL" dirty="0" smtClean="0"/>
              <a:t>nieznajomość </a:t>
            </a:r>
            <a:r>
              <a:rPr lang="pl-PL" dirty="0"/>
              <a:t>przepisów dotyczących obowiązku szkolnego,</a:t>
            </a:r>
          </a:p>
          <a:p>
            <a:r>
              <a:rPr lang="pl-PL" dirty="0" smtClean="0"/>
              <a:t>nieznajomość </a:t>
            </a:r>
            <a:r>
              <a:rPr lang="pl-PL" dirty="0"/>
              <a:t>języka i kultury kraju skąd uczeń pochodzi,</a:t>
            </a:r>
          </a:p>
          <a:p>
            <a:r>
              <a:rPr lang="pl-PL" dirty="0" smtClean="0"/>
              <a:t>lęk </a:t>
            </a:r>
            <a:r>
              <a:rPr lang="pl-PL" dirty="0"/>
              <a:t>przed odmiennością kulturową (obustronny),</a:t>
            </a:r>
          </a:p>
          <a:p>
            <a:r>
              <a:rPr lang="pl-PL" dirty="0" smtClean="0"/>
              <a:t>odmienność </a:t>
            </a:r>
            <a:r>
              <a:rPr lang="pl-PL" dirty="0"/>
              <a:t>lub niejasność wzajemnych oczekiwań,</a:t>
            </a:r>
          </a:p>
          <a:p>
            <a:r>
              <a:rPr lang="pl-PL" dirty="0" smtClean="0"/>
              <a:t>wstępne </a:t>
            </a:r>
            <a:r>
              <a:rPr lang="pl-PL" dirty="0"/>
              <a:t>kształcenie nauczycieli (ITE) nie przygotowuje ich w wystarczającym stopniu do radzenia sobie z różnorodnością, równością i włączeniem. Istnieją różne struktury i oferty ustawicznego kształcenia zawodowego, ale czasami stanowią one znaczne obciążenie dla nauczycieli stąd pojawiające się niedostateczne przygotowanie nauczycieli i szkoły do pracy z dziećmi z obcych kulturowo i językowo państw.</a:t>
            </a:r>
          </a:p>
        </p:txBody>
      </p:sp>
    </p:spTree>
    <p:extLst>
      <p:ext uri="{BB962C8B-B14F-4D97-AF65-F5344CB8AC3E}">
        <p14:creationId xmlns:p14="http://schemas.microsoft.com/office/powerpoint/2010/main" xmlns="" val="298334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23632" y="654490"/>
            <a:ext cx="10430321" cy="1070791"/>
          </a:xfrm>
        </p:spPr>
        <p:txBody>
          <a:bodyPr/>
          <a:lstStyle/>
          <a:p>
            <a:r>
              <a:rPr lang="pl-PL" sz="2400" b="1" dirty="0"/>
              <a:t>Zastosowane rozwiązania w edukacja uczniów – uchodźców/imigrantów w Portugalii</a:t>
            </a:r>
            <a:endParaRPr lang="pl-PL" sz="2400" dirty="0"/>
          </a:p>
        </p:txBody>
      </p:sp>
      <p:sp>
        <p:nvSpPr>
          <p:cNvPr id="3" name="Symbol zastępczy zawartości 2"/>
          <p:cNvSpPr>
            <a:spLocks noGrp="1"/>
          </p:cNvSpPr>
          <p:nvPr>
            <p:ph idx="1"/>
          </p:nvPr>
        </p:nvSpPr>
        <p:spPr>
          <a:xfrm>
            <a:off x="1154954" y="2603500"/>
            <a:ext cx="10085265" cy="3719662"/>
          </a:xfrm>
        </p:spPr>
        <p:txBody>
          <a:bodyPr>
            <a:normAutofit/>
          </a:bodyPr>
          <a:lstStyle/>
          <a:p>
            <a:r>
              <a:rPr lang="pl-PL" dirty="0" smtClean="0"/>
              <a:t>równoważność </a:t>
            </a:r>
            <a:r>
              <a:rPr lang="pl-PL" dirty="0"/>
              <a:t>kwalifikacji zagranicznych i/lub integracja w odpowiednim roku szkolnym i ofercie edukacyjnej. Jeśli istnieją dokumenty potwierdzające wykształcenie lub kwalifikacje zawodowe, równoważność jest dokonywana za pomocą pełnych lat nauki, które zostały ukończone w kraju pochodzenia.</a:t>
            </a:r>
          </a:p>
          <a:p>
            <a:r>
              <a:rPr lang="pl-PL" dirty="0" smtClean="0"/>
              <a:t>stopniowa </a:t>
            </a:r>
            <a:r>
              <a:rPr lang="pl-PL" dirty="0"/>
              <a:t>integracja z portugalskim programem nauczania i wzmocnienie nauki języka portugalskiego poprzez darmowe, dodatkowe zajęcia. Nowo przybyli do Portugalii uczniowie, których językiem ojczystym nie jest portugalski lub którzy nie uczyli się tego języka w szkole, mogą uczęszczać na kurs języka portugalskiego jako języka obcego (PLNM) zamiast portugalskiego. Ministerstwo Edukacji utworzyło nowy kurs językowy - zatytułowany "Portugalski jako język inny niż ojczysty"  w celu zapewnienia równych szans edukacyjnych dla wszystkich. Za powyższe działania jest odpowiedzialna szkoła, do której uczęszcza dany uczeń. </a:t>
            </a:r>
          </a:p>
          <a:p>
            <a:endParaRPr lang="pl-PL" dirty="0"/>
          </a:p>
        </p:txBody>
      </p:sp>
    </p:spTree>
    <p:extLst>
      <p:ext uri="{BB962C8B-B14F-4D97-AF65-F5344CB8AC3E}">
        <p14:creationId xmlns:p14="http://schemas.microsoft.com/office/powerpoint/2010/main" xmlns="" val="1239642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2800" b="1" dirty="0"/>
              <a:t>Zastosowane rozwiązania w edukacja uczniów – uchodźców/imigrantów w </a:t>
            </a:r>
            <a:r>
              <a:rPr lang="pl-PL" sz="2800" b="1" dirty="0" smtClean="0"/>
              <a:t>Portugalii </a:t>
            </a:r>
            <a:endParaRPr lang="pl-PL" sz="2800" b="1" dirty="0"/>
          </a:p>
        </p:txBody>
      </p:sp>
      <p:sp>
        <p:nvSpPr>
          <p:cNvPr id="3" name="Symbol zastępczy zawartości 2"/>
          <p:cNvSpPr>
            <a:spLocks noGrp="1"/>
          </p:cNvSpPr>
          <p:nvPr>
            <p:ph idx="1"/>
          </p:nvPr>
        </p:nvSpPr>
        <p:spPr>
          <a:xfrm>
            <a:off x="1154954" y="2603499"/>
            <a:ext cx="9886857" cy="3771421"/>
          </a:xfrm>
        </p:spPr>
        <p:txBody>
          <a:bodyPr/>
          <a:lstStyle/>
          <a:p>
            <a:r>
              <a:rPr lang="pl-PL" dirty="0"/>
              <a:t>School </a:t>
            </a:r>
            <a:r>
              <a:rPr lang="pl-PL" dirty="0" err="1"/>
              <a:t>Social</a:t>
            </a:r>
            <a:r>
              <a:rPr lang="pl-PL" dirty="0"/>
              <a:t> Action</a:t>
            </a:r>
          </a:p>
          <a:p>
            <a:r>
              <a:rPr lang="pl-PL" dirty="0"/>
              <a:t>Dzieci i młodzież ze statusem uchodźcy zostają  objęte działaniami edukacyjnymi na rzecz integracji dzieci i młodzieży ze statusem uchodźcy, a mianowicie korzystają oni ze wsparcia w ramach Szkolnej Akcji Socjalnej, obejmującego wyżywienie, transport i oraz stypendium. </a:t>
            </a:r>
          </a:p>
          <a:p>
            <a:r>
              <a:rPr lang="pl-PL" dirty="0" smtClean="0"/>
              <a:t>zwiększono </a:t>
            </a:r>
            <a:r>
              <a:rPr lang="pl-PL" dirty="0"/>
              <a:t>liczbę programów, struktur i zasobów ludzkich w celu wspierania równości i włączenia w edukacji, Portugalia korzysta z szerokiej gamy krajowych i europejskich programów finansowania w celu wspierania studentów. W ramach niektórych z tych programów szkoły mogą opracowywać własne plany lub strategie promowania nauki oraz osiągania sukcesów w integracji uczniów imigrantów.</a:t>
            </a:r>
          </a:p>
          <a:p>
            <a:endParaRPr lang="pl-PL" dirty="0"/>
          </a:p>
        </p:txBody>
      </p:sp>
    </p:spTree>
    <p:extLst>
      <p:ext uri="{BB962C8B-B14F-4D97-AF65-F5344CB8AC3E}">
        <p14:creationId xmlns:p14="http://schemas.microsoft.com/office/powerpoint/2010/main" xmlns="" val="2684399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2800" b="1" dirty="0"/>
              <a:t>Zastosowane rozwiązania w edukacja uczniów – uchodźców/imigrantów w Portugalii </a:t>
            </a:r>
          </a:p>
        </p:txBody>
      </p:sp>
      <p:sp>
        <p:nvSpPr>
          <p:cNvPr id="3" name="Symbol zastępczy zawartości 2"/>
          <p:cNvSpPr>
            <a:spLocks noGrp="1"/>
          </p:cNvSpPr>
          <p:nvPr>
            <p:ph idx="1"/>
          </p:nvPr>
        </p:nvSpPr>
        <p:spPr>
          <a:xfrm>
            <a:off x="1154954" y="2603499"/>
            <a:ext cx="9567680" cy="3814553"/>
          </a:xfrm>
        </p:spPr>
        <p:txBody>
          <a:bodyPr/>
          <a:lstStyle/>
          <a:p>
            <a:r>
              <a:rPr lang="pl-PL" dirty="0"/>
              <a:t>Pomoc społeczna zapewnia znaczne wsparcie uczniom ze środowisk o niskim statusie społeczno-ekonomicznym, kraj poczynił znaczne wysiłki w celu dystrybucji komputerów i zapewnienia połączenia internetowego wszystkim uczniom, aby zapewnić ciągłość nauki. Szkoły korzystające z tych programów, </a:t>
            </a:r>
            <a:r>
              <a:rPr lang="pl-PL" dirty="0" smtClean="0"/>
              <a:t>         w </a:t>
            </a:r>
            <a:r>
              <a:rPr lang="pl-PL" dirty="0"/>
              <a:t>szczególności szkoły w Program Priorytetowych Terytoriów Edukacyjnych (</a:t>
            </a:r>
            <a:r>
              <a:rPr lang="pl-PL" dirty="0" err="1"/>
              <a:t>Territórios</a:t>
            </a:r>
            <a:r>
              <a:rPr lang="pl-PL" dirty="0"/>
              <a:t> </a:t>
            </a:r>
            <a:r>
              <a:rPr lang="pl-PL" dirty="0" err="1"/>
              <a:t>Educativos</a:t>
            </a:r>
            <a:r>
              <a:rPr lang="pl-PL" dirty="0"/>
              <a:t> de </a:t>
            </a:r>
            <a:r>
              <a:rPr lang="pl-PL" dirty="0" err="1"/>
              <a:t>Intervenção</a:t>
            </a:r>
            <a:r>
              <a:rPr lang="pl-PL" dirty="0"/>
              <a:t> </a:t>
            </a:r>
            <a:r>
              <a:rPr lang="pl-PL" dirty="0" err="1"/>
              <a:t>Prioritária</a:t>
            </a:r>
            <a:r>
              <a:rPr lang="pl-PL" dirty="0"/>
              <a:t>, TEIP), były w stanie wdrożyć działania i praktyki, które były skierowane do wszystkich uczniów, przyniosły korzyści niektórym wrażliwym grupom, takim jak uczniowie romscy lub uczniowie ze środowisk imigracyjnych. </a:t>
            </a:r>
          </a:p>
        </p:txBody>
      </p:sp>
    </p:spTree>
    <p:extLst>
      <p:ext uri="{BB962C8B-B14F-4D97-AF65-F5344CB8AC3E}">
        <p14:creationId xmlns:p14="http://schemas.microsoft.com/office/powerpoint/2010/main" xmlns="" val="1616820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2800" b="1" dirty="0"/>
              <a:t>Zastosowane rozwiązania w edukacja uczniów – uchodźców/imigrantów w Portugalii </a:t>
            </a:r>
          </a:p>
        </p:txBody>
      </p:sp>
      <p:sp>
        <p:nvSpPr>
          <p:cNvPr id="3" name="Symbol zastępczy zawartości 2"/>
          <p:cNvSpPr>
            <a:spLocks noGrp="1"/>
          </p:cNvSpPr>
          <p:nvPr>
            <p:ph idx="1"/>
          </p:nvPr>
        </p:nvSpPr>
        <p:spPr/>
        <p:txBody>
          <a:bodyPr/>
          <a:lstStyle/>
          <a:p>
            <a:r>
              <a:rPr lang="pl-PL" dirty="0"/>
              <a:t>Portugalia podejmuje znaczące wysiłki w celu przekształcenia swojego systemu edukacji w bardziej sprawiedliwy i włączający system. Obowiązek szkolny obejmuje wszystkich uczniów (do 18 roku życia), niezależnie od ich pochodzenia. </a:t>
            </a:r>
          </a:p>
          <a:p>
            <a:r>
              <a:rPr lang="pl-PL" dirty="0"/>
              <a:t>Portugalia rozpoczęła proces decentralizacji, aby zapewnić większą autonomię i elastyczność lokalnym podmiotom, głównie gminom </a:t>
            </a:r>
            <a:r>
              <a:rPr lang="pl-PL" dirty="0" smtClean="0"/>
              <a:t>                  i </a:t>
            </a:r>
            <a:r>
              <a:rPr lang="pl-PL" dirty="0"/>
              <a:t>szkołom.</a:t>
            </a:r>
          </a:p>
          <a:p>
            <a:endParaRPr lang="pl-PL" dirty="0"/>
          </a:p>
        </p:txBody>
      </p:sp>
    </p:spTree>
    <p:extLst>
      <p:ext uri="{BB962C8B-B14F-4D97-AF65-F5344CB8AC3E}">
        <p14:creationId xmlns:p14="http://schemas.microsoft.com/office/powerpoint/2010/main" xmlns="" val="4140831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71874" y="671744"/>
            <a:ext cx="9921364" cy="1234694"/>
          </a:xfrm>
        </p:spPr>
        <p:txBody>
          <a:bodyPr/>
          <a:lstStyle/>
          <a:p>
            <a:r>
              <a:rPr lang="pl-PL" sz="2400" b="1" dirty="0"/>
              <a:t>Wdrożenie strategii współpracy i konsultacji w celu poszerzenia zrozumienia dla edukacji włączającej</a:t>
            </a:r>
            <a:r>
              <a:rPr lang="pl-PL" b="1" dirty="0"/>
              <a:t>.</a:t>
            </a:r>
            <a:endParaRPr lang="pl-PL" dirty="0"/>
          </a:p>
        </p:txBody>
      </p:sp>
      <p:sp>
        <p:nvSpPr>
          <p:cNvPr id="3" name="Symbol zastępczy zawartości 2"/>
          <p:cNvSpPr>
            <a:spLocks noGrp="1"/>
          </p:cNvSpPr>
          <p:nvPr>
            <p:ph idx="1"/>
          </p:nvPr>
        </p:nvSpPr>
        <p:spPr>
          <a:xfrm>
            <a:off x="577970" y="2320506"/>
            <a:ext cx="11024558" cy="4123426"/>
          </a:xfrm>
        </p:spPr>
        <p:txBody>
          <a:bodyPr>
            <a:normAutofit/>
          </a:bodyPr>
          <a:lstStyle/>
          <a:p>
            <a:r>
              <a:rPr lang="pl-PL" dirty="0"/>
              <a:t>Skuteczne zarządzanie opiera się na budowaniu potencjału, otwartym dialogu i zaangażowaniu interesariuszy. W obszarze w obszarze edukacji włączającej Portugalia współpracuje z różnymi interesariuszami poprzez różnorodne strategie współpracy i konsultacji.</a:t>
            </a:r>
          </a:p>
          <a:p>
            <a:r>
              <a:rPr lang="pl-PL" dirty="0"/>
              <a:t>Rozważa się wyjście poza wytyczne i wzmocnienie współpracy i strategii konsultacji z szerszym gronem interesariuszy, zwłaszcza ze stowarzyszeniami romskimi i stowarzyszeniami wspierającymi imigrantów i uchodźców, aby poszerzyć zrozumienie edukacji włączającej </a:t>
            </a:r>
            <a:r>
              <a:rPr lang="pl-PL" dirty="0" smtClean="0"/>
              <a:t>                   i </a:t>
            </a:r>
            <a:r>
              <a:rPr lang="pl-PL" dirty="0"/>
              <a:t>zapewnić wszystkim uczniom wystarczające wsparcie. Jest to również związane z potrzebą budowania zdolności interesariuszy do przyjmowania ich ról i wywiązywania się z obowiązków, tak aby polityka i prawo mogły być skutecznie wdrażane w szkołach. Uważa się, że współpraca między szkołami ma ogromny potencjał w zakresie wspierania ich zdolności do reagowania na różnorodność uczniów, powyższe partnerstwa mogą pomóc zmniejszyć polaryzację szkół, ze szczególną korzyścią dla tych uczniów, którzy są marginalizowani na obrzeżach systemu edukacji oraz dla tych którzy przedwrześniowe kończą szkołę, nie uzyskując kwalifikacji zawodowych.</a:t>
            </a:r>
          </a:p>
          <a:p>
            <a:endParaRPr lang="pl-PL" dirty="0"/>
          </a:p>
        </p:txBody>
      </p:sp>
    </p:spTree>
    <p:extLst>
      <p:ext uri="{BB962C8B-B14F-4D97-AF65-F5344CB8AC3E}">
        <p14:creationId xmlns:p14="http://schemas.microsoft.com/office/powerpoint/2010/main" xmlns="" val="240961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96815" y="982296"/>
            <a:ext cx="11395494" cy="706964"/>
          </a:xfrm>
        </p:spPr>
        <p:txBody>
          <a:bodyPr/>
          <a:lstStyle/>
          <a:p>
            <a:r>
              <a:rPr lang="pl-PL" sz="2800" b="1" dirty="0"/>
              <a:t>PRZEGLĄD EDUKACJI WŁĄCZAJĄCEJ W PORTUGALII © OECD 2022</a:t>
            </a:r>
            <a:endParaRPr lang="pl-PL" sz="2800" dirty="0"/>
          </a:p>
        </p:txBody>
      </p:sp>
      <p:sp>
        <p:nvSpPr>
          <p:cNvPr id="3" name="Symbol zastępczy zawartości 2"/>
          <p:cNvSpPr>
            <a:spLocks noGrp="1"/>
          </p:cNvSpPr>
          <p:nvPr>
            <p:ph idx="1"/>
          </p:nvPr>
        </p:nvSpPr>
        <p:spPr>
          <a:xfrm>
            <a:off x="672860" y="2355011"/>
            <a:ext cx="10722634" cy="4201063"/>
          </a:xfrm>
        </p:spPr>
        <p:txBody>
          <a:bodyPr>
            <a:normAutofit fontScale="92500" lnSpcReduction="20000"/>
          </a:bodyPr>
          <a:lstStyle/>
          <a:p>
            <a:r>
              <a:rPr lang="pl-PL" dirty="0"/>
              <a:t>W Portugalii nauczyciele są zobowiązani do uczestnictwa w doskonaleniu zawodowym w tym ukierunkowanego na nauczanie w wielokulturowych i wielojęzycznych klasach, w wymiarze co najmniej 25 godzin rocznie.</a:t>
            </a:r>
          </a:p>
          <a:p>
            <a:r>
              <a:rPr lang="pl-PL" dirty="0"/>
              <a:t>Planuje się wprowadzić zajęcia obejmujące różnorodność kulturową i inkluzję na wydziałach kształcenia nauczycieli w szkolnictwie wyższym. Rozwiązanie to, stymulowałoby silną synergię </a:t>
            </a:r>
            <a:r>
              <a:rPr lang="pl-PL" dirty="0" smtClean="0"/>
              <a:t>                   i </a:t>
            </a:r>
            <a:r>
              <a:rPr lang="pl-PL" dirty="0"/>
              <a:t>zapewniało, że edukacja włączająca stanie się ciągłym procesem transformacji edukacyjnej. </a:t>
            </a:r>
          </a:p>
          <a:p>
            <a:r>
              <a:rPr lang="pl-PL" dirty="0"/>
              <a:t>Portugalia posiada dobrze ugruntowany system wykorzystywania danych statystycznych do monitorowania wpływu polityki w dziedzinie włączania i różnorodności. System koncentruje się na poziomie wsparcia zapewnianego uczniom, co odzwierciedla zasadę, że "wszyscy uczniowie są równi". Poza tym, programy wsparcia dla uczniów imigrantów/uchodźców, takie jak TEIP lub Krajowy Program Promocji Sukcesu Szkolnego (</a:t>
            </a:r>
            <a:r>
              <a:rPr lang="pl-PL" dirty="0" err="1"/>
              <a:t>Programa</a:t>
            </a:r>
            <a:r>
              <a:rPr lang="pl-PL" dirty="0"/>
              <a:t> </a:t>
            </a:r>
            <a:r>
              <a:rPr lang="pl-PL" dirty="0" err="1"/>
              <a:t>Nacional</a:t>
            </a:r>
            <a:r>
              <a:rPr lang="pl-PL" dirty="0"/>
              <a:t> de </a:t>
            </a:r>
            <a:r>
              <a:rPr lang="pl-PL" dirty="0" err="1"/>
              <a:t>Promio</a:t>
            </a:r>
            <a:r>
              <a:rPr lang="pl-PL" dirty="0"/>
              <a:t> szkolnych (</a:t>
            </a:r>
            <a:r>
              <a:rPr lang="pl-PL" dirty="0" err="1"/>
              <a:t>Programa</a:t>
            </a:r>
            <a:r>
              <a:rPr lang="pl-PL" dirty="0"/>
              <a:t> </a:t>
            </a:r>
            <a:r>
              <a:rPr lang="pl-PL" dirty="0" err="1"/>
              <a:t>Nacional</a:t>
            </a:r>
            <a:r>
              <a:rPr lang="pl-PL" dirty="0"/>
              <a:t> de </a:t>
            </a:r>
            <a:r>
              <a:rPr lang="pl-PL" dirty="0" err="1"/>
              <a:t>Promoção</a:t>
            </a:r>
            <a:r>
              <a:rPr lang="pl-PL" dirty="0"/>
              <a:t> do </a:t>
            </a:r>
            <a:r>
              <a:rPr lang="pl-PL" dirty="0" err="1"/>
              <a:t>Sucesso</a:t>
            </a:r>
            <a:r>
              <a:rPr lang="pl-PL" dirty="0"/>
              <a:t> </a:t>
            </a:r>
            <a:r>
              <a:rPr lang="pl-PL" dirty="0" err="1"/>
              <a:t>Escolar</a:t>
            </a:r>
            <a:r>
              <a:rPr lang="pl-PL" dirty="0"/>
              <a:t>, PNPSE), są obecnie ściśle monitorowane </a:t>
            </a:r>
          </a:p>
          <a:p>
            <a:r>
              <a:rPr lang="pl-PL" dirty="0"/>
              <a:t>Rozszerzono Narodową Strategię Edukacji Obywatelskiej o edukację w zakresie sprawiedliwości społecznej. W ramach edukacji obywatelskiej Portugalia uwzględniła tematy, które mają na celu zapoznanie uczniów z szerokim zakresem zagadnień związanych z różnorodnością </a:t>
            </a:r>
            <a:r>
              <a:rPr lang="pl-PL" dirty="0" smtClean="0"/>
              <a:t>                                      i </a:t>
            </a:r>
            <a:r>
              <a:rPr lang="pl-PL" dirty="0"/>
              <a:t>świadomością kulturową oraz szacunku i akceptacji dla innych kultur, mniejszości etnicznych </a:t>
            </a:r>
            <a:r>
              <a:rPr lang="pl-PL" dirty="0" smtClean="0"/>
              <a:t>                  i </a:t>
            </a:r>
            <a:r>
              <a:rPr lang="pl-PL" dirty="0"/>
              <a:t>narodowych, a także tożsamości płciowej i orientacji seksualnej. </a:t>
            </a:r>
          </a:p>
          <a:p>
            <a:endParaRPr lang="pl-PL" dirty="0"/>
          </a:p>
        </p:txBody>
      </p:sp>
    </p:spTree>
    <p:extLst>
      <p:ext uri="{BB962C8B-B14F-4D97-AF65-F5344CB8AC3E}">
        <p14:creationId xmlns:p14="http://schemas.microsoft.com/office/powerpoint/2010/main" xmlns="" val="2386801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p:txBody>
          <a:bodyPr/>
          <a:lstStyle/>
          <a:p>
            <a:r>
              <a:rPr lang="pl-PL" dirty="0" smtClean="0"/>
              <a:t>Dziękuję za uwagę!</a:t>
            </a:r>
            <a:endParaRPr lang="pl-PL" dirty="0"/>
          </a:p>
        </p:txBody>
      </p:sp>
      <p:sp>
        <p:nvSpPr>
          <p:cNvPr id="5" name="Symbol zastępczy tekstu 4"/>
          <p:cNvSpPr>
            <a:spLocks noGrp="1"/>
          </p:cNvSpPr>
          <p:nvPr>
            <p:ph type="body" idx="1"/>
          </p:nvPr>
        </p:nvSpPr>
        <p:spPr/>
        <p:txBody>
          <a:bodyPr/>
          <a:lstStyle/>
          <a:p>
            <a:r>
              <a:rPr lang="pl-PL" dirty="0" smtClean="0"/>
              <a:t>Katarzyna Staniszewska</a:t>
            </a:r>
            <a:endParaRPr lang="pl-PL" dirty="0"/>
          </a:p>
        </p:txBody>
      </p:sp>
    </p:spTree>
    <p:extLst>
      <p:ext uri="{BB962C8B-B14F-4D97-AF65-F5344CB8AC3E}">
        <p14:creationId xmlns:p14="http://schemas.microsoft.com/office/powerpoint/2010/main" xmlns="" val="7780907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 (sala konferencyjna)">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EC7F02AD-9687-440F-A9DF-FAA6F22270D7}"/>
    </a:ext>
  </a:extLst>
</a:theme>
</file>

<file path=docProps/app.xml><?xml version="1.0" encoding="utf-8"?>
<Properties xmlns="http://schemas.openxmlformats.org/officeDocument/2006/extended-properties" xmlns:vt="http://schemas.openxmlformats.org/officeDocument/2006/docPropsVTypes">
  <Template>Jon (konferencyjny)</Template>
  <TotalTime>9</TotalTime>
  <Words>1022</Words>
  <Application>Microsoft Office PowerPoint</Application>
  <PresentationFormat>Niestandardowy</PresentationFormat>
  <Paragraphs>36</Paragraphs>
  <Slides>10</Slides>
  <Notes>0</Notes>
  <HiddenSlides>0</HiddenSlides>
  <MMClips>0</MMClips>
  <ScaleCrop>false</ScaleCrop>
  <HeadingPairs>
    <vt:vector size="4" baseType="variant">
      <vt:variant>
        <vt:lpstr>Motyw</vt:lpstr>
      </vt:variant>
      <vt:variant>
        <vt:i4>1</vt:i4>
      </vt:variant>
      <vt:variant>
        <vt:lpstr>Tytuły slajdów</vt:lpstr>
      </vt:variant>
      <vt:variant>
        <vt:i4>10</vt:i4>
      </vt:variant>
    </vt:vector>
  </HeadingPairs>
  <TitlesOfParts>
    <vt:vector size="11" baseType="lpstr">
      <vt:lpstr>Jon (sala konferencyjna)</vt:lpstr>
      <vt:lpstr>Numer projektu: 2022-1-PL01-KA121-VET-000061935  Rodzaj działania:  Akcja KA1, mobilność osób uczących się i kadry  w obszarach dotyczących szkolnictwa wyższego, kształcenia i szkolenia zawodowego, edukacji szkolnej, kształcenia dorosłych oraz młodzieży.  </vt:lpstr>
      <vt:lpstr>Integracja i edukacja dzieci imigrantów/uchodźców w Portugalii</vt:lpstr>
      <vt:lpstr>Trudności w integracji dzieci imigrantów:</vt:lpstr>
      <vt:lpstr>Zastosowane rozwiązania w edukacja uczniów – uchodźców/imigrantów w Portugalii</vt:lpstr>
      <vt:lpstr>Zastosowane rozwiązania w edukacja uczniów – uchodźców/imigrantów w Portugalii </vt:lpstr>
      <vt:lpstr>Zastosowane rozwiązania w edukacja uczniów – uchodźców/imigrantów w Portugalii </vt:lpstr>
      <vt:lpstr>Zastosowane rozwiązania w edukacja uczniów – uchodźców/imigrantów w Portugalii </vt:lpstr>
      <vt:lpstr>Wdrożenie strategii współpracy i konsultacji w celu poszerzenia zrozumienia dla edukacji włączającej.</vt:lpstr>
      <vt:lpstr>PRZEGLĄD EDUKACJI WŁĄCZAJĄCEJ W PORTUGALII © OECD 2022</vt:lpstr>
      <vt:lpstr>Dziękuję za uwagę!</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Numer projektu: 2022-1-PL01-KA121-VET-000061935  Rodzaj działania:  Akcja KA1, mobilność osób uczących się i kadry  w obszarach dotyczących szkolnictwa wyższego, kształcenia i szkolenia zawodowego, edukacji szkolnej, kształcenia dorosłych oraz młodzieży.</dc:title>
  <dc:creator>Iza</dc:creator>
  <cp:lastModifiedBy>ZS Góra</cp:lastModifiedBy>
  <cp:revision>2</cp:revision>
  <dcterms:created xsi:type="dcterms:W3CDTF">2023-06-19T11:04:08Z</dcterms:created>
  <dcterms:modified xsi:type="dcterms:W3CDTF">2023-06-19T11:17:19Z</dcterms:modified>
</cp:coreProperties>
</file>