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8" r:id="rId2"/>
    <p:sldId id="273" r:id="rId3"/>
    <p:sldId id="306" r:id="rId4"/>
    <p:sldId id="309" r:id="rId5"/>
    <p:sldId id="307" r:id="rId6"/>
    <p:sldId id="270" r:id="rId7"/>
    <p:sldId id="310" r:id="rId8"/>
    <p:sldId id="275" r:id="rId9"/>
    <p:sldId id="279" r:id="rId10"/>
    <p:sldId id="28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vács Eszter" initials="KE" lastIdx="6" clrIdx="0">
    <p:extLst>
      <p:ext uri="{19B8F6BF-5375-455C-9EA6-DF929625EA0E}">
        <p15:presenceInfo xmlns:p15="http://schemas.microsoft.com/office/powerpoint/2012/main" userId="Kovács Eszt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2-23T09:31:09.920" idx="3">
    <p:pos x="4435" y="266"/>
    <p:text>Itt az a feltételezés, hogy ezt a programot kapták meg a partnertől, és a feladat az lesz, hogy próbálják meg a tervezést úgy alakítani, hogy abból minél több területen fejlődhessenek a részt vevő gyerekek.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2-23T09:27:28.749" idx="2">
    <p:pos x="7157" y="265"/>
    <p:text>kézbe kapják a handoutot. Itt az lesz a feladat, hogy egy, kettő vagy három iksszel jelöljék be, hogy melyik tevékenységnél melyik tartomány érvényesül erősebben ill. gyengébben.</p:text>
    <p:extLst>
      <p:ext uri="{C676402C-5697-4E1C-873F-D02D1690AC5C}">
        <p15:threadingInfo xmlns:p15="http://schemas.microsoft.com/office/powerpoint/2012/main" timeZoneBias="-60"/>
      </p:ext>
    </p:extLst>
  </p:cm>
</p:cmLst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05T18:42:34.411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22103 7984 0,'-9'313'0,"-16"0"0,-18-1 0,-16-2 0,-17-1 0,-17-3 0,-17-2 0,-16-4 0,-16-4 0,-16-4 0,-16-5 0,-16-5 0,-14-6 0,-16-5 0,-14-7 0,-14-7 0,-14-7 0,-13-8 0,-13-7 0,-13-9 0,-12-9 0,-11-9 0,-12-9 0,-10-10 0,-10-9 0,-9-11 0,-10-11 0,-7-10 0,-9-11 0,-6-12 0,-7-10 0,-6-13 0,-6-11 0,-4-12 0,-3-11 0,-5-13 0,-2-12 0,-1-13 0,-3-11 0,1-13 0,-1-12 0,0-13 0,3-11 0,1-13 0,2-12 0,5-13 0,3-11 0,4-12 0,6-11 0,6-13 0,7-10 0,6-12 0,9-11 0,7-10 0,10-11 0,9-11 0,10-9 0,10-10 0,12-9 0,11-9 0,12-9 0,13-9 0,13-7 0,13-8 0,14-7 0,14-7 0,14-7 0,16-5 0,14-6 0,16-5 0,16-5 0,16-4 0,16-4 0,16-4 0,17-2 0,17-3 0,17-1 0,16-2 0,18-1 0,16-1 0,18 1 0,16 0 0,18 1 0,16 2 0,17 1 0,17 3 0,17 2 0,16 4 0,16 4 0,16 4 0,16 5 0,16 5 0,14 6 0,16 5 0,14 7 0,14 7 0,14 7 0,13 8 0,13 7 0,13 9 0,12 9 0,11 9 0,12 9 0,10 10 0,10 9 0,9 11 0,10 11 0,7 10 0,9 11 0,6 12 0,7 10 0,6 13 0,6 11 0,4 12 0,3 11 0,5 13 0,2 12 0,1 13 0,3 11 0,0 13 0,-1 12 0,1 13 0,-3 11 0,-1 13 0,-2 12 0,-5 13 0,-3 11 0,-4 12 0,-6 11 0,-6 13 0,-7 10 0,-6 12 0,-8 11 0,-9 10 0,-9 11 0,-9 11 0,-10 9 0,-10 10 0,-12 9 0,-11 9 0,-12 9 0,-13 9 0,-13 7 0,-13 8 0,-14 7 0,-14 7 0,-14 7 0,-16 5 0,-14 6 0,-16 5 0,-16 5 0,-16 4 0,-16 4 0,-16 4 0,-17 2 0,-17 3 0,-17 1 0,-16 2 0,-18 1 0,-16 1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8/6/2025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8/6/2025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8/6/2025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8/6/2025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8/6/2025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education.ec.europa.eu/focus-topics/improving-quality/key-competence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spark.scu.edu.au/kb/tl/design/bloom-s-taxonomy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27958"/>
          </a:xfrm>
        </p:spPr>
        <p:txBody>
          <a:bodyPr>
            <a:normAutofit fontScale="90000"/>
          </a:bodyPr>
          <a:lstStyle/>
          <a:p>
            <a:r>
              <a:rPr lang="hu-HU" dirty="0"/>
              <a:t>Project = </a:t>
            </a:r>
            <a:r>
              <a:rPr lang="hu-HU" dirty="0" err="1">
                <a:solidFill>
                  <a:srgbClr val="FF0000"/>
                </a:solidFill>
              </a:rPr>
              <a:t>learning</a:t>
            </a:r>
            <a:r>
              <a:rPr lang="hu-HU" dirty="0">
                <a:solidFill>
                  <a:srgbClr val="FF0000"/>
                </a:solidFill>
              </a:rPr>
              <a:t> </a:t>
            </a:r>
            <a:r>
              <a:rPr lang="hu-HU" dirty="0" err="1">
                <a:solidFill>
                  <a:srgbClr val="FF0000"/>
                </a:solidFill>
              </a:rPr>
              <a:t>process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70678" y="796834"/>
            <a:ext cx="10940322" cy="5056633"/>
          </a:xfrm>
        </p:spPr>
        <p:txBody>
          <a:bodyPr/>
          <a:lstStyle/>
          <a:p>
            <a:pPr marL="0" indent="0">
              <a:buNone/>
            </a:pPr>
            <a:endParaRPr lang="hu-HU" dirty="0"/>
          </a:p>
          <a:p>
            <a:pPr marL="0" indent="0" algn="ctr">
              <a:buNone/>
            </a:pPr>
            <a:r>
              <a:rPr lang="hu-HU" sz="4400" b="1" i="1" dirty="0" err="1">
                <a:solidFill>
                  <a:srgbClr val="FF0000"/>
                </a:solidFill>
              </a:rPr>
              <a:t>Who</a:t>
            </a:r>
            <a:r>
              <a:rPr lang="hu-HU" sz="4400" b="1" i="1" dirty="0">
                <a:solidFill>
                  <a:srgbClr val="FF0000"/>
                </a:solidFill>
              </a:rPr>
              <a:t> is </a:t>
            </a:r>
            <a:r>
              <a:rPr lang="hu-HU" sz="4400" b="1" i="1" dirty="0" err="1">
                <a:solidFill>
                  <a:srgbClr val="FF0000"/>
                </a:solidFill>
              </a:rPr>
              <a:t>the</a:t>
            </a:r>
            <a:r>
              <a:rPr lang="hu-HU" sz="4400" b="1" i="1" dirty="0">
                <a:solidFill>
                  <a:srgbClr val="FF0000"/>
                </a:solidFill>
              </a:rPr>
              <a:t> </a:t>
            </a:r>
            <a:r>
              <a:rPr lang="hu-HU" sz="4400" b="1" i="1" dirty="0" err="1">
                <a:solidFill>
                  <a:srgbClr val="FF0000"/>
                </a:solidFill>
              </a:rPr>
              <a:t>learner</a:t>
            </a:r>
            <a:r>
              <a:rPr lang="hu-HU" sz="4400" b="1" i="1" dirty="0">
                <a:solidFill>
                  <a:srgbClr val="FF0000"/>
                </a:solidFill>
              </a:rPr>
              <a:t>? </a:t>
            </a:r>
          </a:p>
          <a:p>
            <a:pPr marL="0" indent="0">
              <a:buNone/>
            </a:pPr>
            <a:endParaRPr lang="hu-HU" sz="2800" dirty="0"/>
          </a:p>
          <a:p>
            <a:pPr marL="457200" lvl="1" indent="0" algn="r">
              <a:buNone/>
            </a:pPr>
            <a:endParaRPr lang="hu-HU" sz="2800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678" y="2377439"/>
            <a:ext cx="2676380" cy="1895422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159" y="2149717"/>
            <a:ext cx="2377440" cy="237744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142" y="3443594"/>
            <a:ext cx="3252723" cy="216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002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 descr="A képen szöveg, névjegykártya, rajzfilm, tervezé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08ECF066-4204-CDE5-81CC-ECA9F59A00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1998" y="764498"/>
            <a:ext cx="10770212" cy="5815095"/>
          </a:xfrm>
        </p:spPr>
      </p:pic>
    </p:spTree>
    <p:extLst>
      <p:ext uri="{BB962C8B-B14F-4D97-AF65-F5344CB8AC3E}">
        <p14:creationId xmlns:p14="http://schemas.microsoft.com/office/powerpoint/2010/main" val="1466098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3D4483C-ADB5-4751-3139-D33A27963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9" y="645107"/>
            <a:ext cx="3384329" cy="1640894"/>
          </a:xfrm>
        </p:spPr>
        <p:txBody>
          <a:bodyPr anchor="t">
            <a:normAutofit/>
          </a:bodyPr>
          <a:lstStyle/>
          <a:p>
            <a:r>
              <a:rPr lang="hu-HU" sz="4000"/>
              <a:t>Key competences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C0BE278-7514-A6E6-6185-2C9202C7D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9" y="4585949"/>
            <a:ext cx="3384330" cy="1640895"/>
          </a:xfrm>
        </p:spPr>
        <p:txBody>
          <a:bodyPr>
            <a:normAutofit/>
          </a:bodyPr>
          <a:lstStyle/>
          <a:p>
            <a:r>
              <a:rPr lang="en-GB" b="1" u="sng" dirty="0">
                <a:hlinkClick r:id="rId2"/>
              </a:rPr>
              <a:t>https://education.ec.europa.eu/focus-topics/improving-quality/key-competences</a:t>
            </a:r>
            <a:endParaRPr lang="en-US" dirty="0"/>
          </a:p>
          <a:p>
            <a:endParaRPr lang="en-US" dirty="0"/>
          </a:p>
        </p:txBody>
      </p:sp>
      <p:pic>
        <p:nvPicPr>
          <p:cNvPr id="5" name="Tartalom helye 4" descr="A képen szöveg, képernyőkép, kör, Betűtípu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74F7C35C-FD28-9F3E-628C-4DEA0ED0AA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8734" y="645107"/>
            <a:ext cx="5796940" cy="559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531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362A9FB-AEBA-DDD1-37CF-9AF6ECA44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596023"/>
          </a:xfrm>
        </p:spPr>
        <p:txBody>
          <a:bodyPr>
            <a:normAutofit/>
          </a:bodyPr>
          <a:lstStyle/>
          <a:p>
            <a:r>
              <a:rPr lang="hu-HU" sz="3200" dirty="0" err="1"/>
              <a:t>Learning</a:t>
            </a:r>
            <a:r>
              <a:rPr lang="hu-HU" sz="3200" dirty="0"/>
              <a:t> </a:t>
            </a:r>
            <a:r>
              <a:rPr lang="hu-HU" sz="3200" dirty="0" err="1"/>
              <a:t>outcomes</a:t>
            </a:r>
            <a:r>
              <a:rPr lang="hu-HU" sz="3200" dirty="0"/>
              <a:t> in </a:t>
            </a:r>
            <a:r>
              <a:rPr lang="hu-HU" sz="3200" dirty="0" err="1"/>
              <a:t>the</a:t>
            </a:r>
            <a:r>
              <a:rPr lang="hu-HU" sz="3200" dirty="0"/>
              <a:t> context of </a:t>
            </a:r>
            <a:r>
              <a:rPr lang="hu-HU" sz="3200" dirty="0" err="1"/>
              <a:t>Competences</a:t>
            </a:r>
            <a:endParaRPr lang="hu-HU" sz="3200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4F3F23D-822C-FBAC-7079-7F5669A42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4078" y="1630908"/>
            <a:ext cx="6593510" cy="1239355"/>
          </a:xfrm>
        </p:spPr>
        <p:txBody>
          <a:bodyPr/>
          <a:lstStyle/>
          <a:p>
            <a:pPr marL="0" indent="0">
              <a:buNone/>
            </a:pPr>
            <a:r>
              <a:rPr lang="hu-HU" dirty="0" err="1">
                <a:solidFill>
                  <a:srgbClr val="002060"/>
                </a:solidFill>
              </a:rPr>
              <a:t>Knowledge</a:t>
            </a:r>
            <a:r>
              <a:rPr lang="hu-HU" dirty="0">
                <a:solidFill>
                  <a:srgbClr val="002060"/>
                </a:solidFill>
              </a:rPr>
              <a:t>:</a:t>
            </a:r>
          </a:p>
          <a:p>
            <a:pPr marL="0" indent="0">
              <a:buNone/>
            </a:pPr>
            <a:r>
              <a:rPr lang="hu-HU" dirty="0">
                <a:solidFill>
                  <a:srgbClr val="002060"/>
                </a:solidFill>
              </a:rPr>
              <a:t>The </a:t>
            </a:r>
            <a:r>
              <a:rPr lang="hu-HU" dirty="0" err="1">
                <a:solidFill>
                  <a:srgbClr val="002060"/>
                </a:solidFill>
              </a:rPr>
              <a:t>cognitive</a:t>
            </a:r>
            <a:r>
              <a:rPr lang="hu-HU" dirty="0">
                <a:solidFill>
                  <a:srgbClr val="002060"/>
                </a:solidFill>
              </a:rPr>
              <a:t> </a:t>
            </a:r>
            <a:r>
              <a:rPr lang="hu-HU" dirty="0" err="1">
                <a:solidFill>
                  <a:srgbClr val="002060"/>
                </a:solidFill>
              </a:rPr>
              <a:t>domain</a:t>
            </a:r>
            <a:r>
              <a:rPr lang="hu-HU" dirty="0">
                <a:solidFill>
                  <a:srgbClr val="002060"/>
                </a:solidFill>
              </a:rPr>
              <a:t>. </a:t>
            </a:r>
            <a:r>
              <a:rPr lang="hu-HU" dirty="0" err="1">
                <a:solidFill>
                  <a:srgbClr val="002060"/>
                </a:solidFill>
              </a:rPr>
              <a:t>Theoretical</a:t>
            </a:r>
            <a:r>
              <a:rPr lang="hu-HU" dirty="0">
                <a:solidFill>
                  <a:srgbClr val="002060"/>
                </a:solidFill>
              </a:rPr>
              <a:t> </a:t>
            </a:r>
            <a:r>
              <a:rPr lang="hu-HU" dirty="0" err="1">
                <a:solidFill>
                  <a:srgbClr val="002060"/>
                </a:solidFill>
              </a:rPr>
              <a:t>or</a:t>
            </a:r>
            <a:r>
              <a:rPr lang="hu-HU" dirty="0">
                <a:solidFill>
                  <a:srgbClr val="002060"/>
                </a:solidFill>
              </a:rPr>
              <a:t> </a:t>
            </a:r>
            <a:r>
              <a:rPr lang="hu-HU" dirty="0" err="1">
                <a:solidFill>
                  <a:srgbClr val="002060"/>
                </a:solidFill>
              </a:rPr>
              <a:t>factual</a:t>
            </a:r>
            <a:r>
              <a:rPr lang="hu-HU" dirty="0">
                <a:solidFill>
                  <a:srgbClr val="002060"/>
                </a:solidFill>
              </a:rPr>
              <a:t> </a:t>
            </a:r>
            <a:r>
              <a:rPr lang="hu-HU" dirty="0" err="1">
                <a:solidFill>
                  <a:srgbClr val="002060"/>
                </a:solidFill>
              </a:rPr>
              <a:t>knowledge</a:t>
            </a:r>
            <a:endParaRPr lang="hu-HU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hu-HU" dirty="0">
              <a:solidFill>
                <a:srgbClr val="002060"/>
              </a:solidFill>
            </a:endParaRPr>
          </a:p>
        </p:txBody>
      </p:sp>
      <p:sp>
        <p:nvSpPr>
          <p:cNvPr id="6" name="Tartalom helye 2">
            <a:extLst>
              <a:ext uri="{FF2B5EF4-FFF2-40B4-BE49-F238E27FC236}">
                <a16:creationId xmlns:a16="http://schemas.microsoft.com/office/drawing/2014/main" id="{9F458FFC-56CC-6FB7-1379-1ABD26CBF2EA}"/>
              </a:ext>
            </a:extLst>
          </p:cNvPr>
          <p:cNvSpPr txBox="1">
            <a:spLocks/>
          </p:cNvSpPr>
          <p:nvPr/>
        </p:nvSpPr>
        <p:spPr>
          <a:xfrm>
            <a:off x="1404078" y="2870264"/>
            <a:ext cx="6745910" cy="14151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u-HU" dirty="0" err="1">
                <a:solidFill>
                  <a:srgbClr val="00B050"/>
                </a:solidFill>
              </a:rPr>
              <a:t>Skill</a:t>
            </a:r>
            <a:r>
              <a:rPr lang="hu-HU" dirty="0">
                <a:solidFill>
                  <a:srgbClr val="00B050"/>
                </a:solidFill>
              </a:rPr>
              <a:t>:</a:t>
            </a:r>
          </a:p>
          <a:p>
            <a:pPr marL="0" indent="0">
              <a:buNone/>
            </a:pPr>
            <a:r>
              <a:rPr lang="hu-HU" dirty="0">
                <a:solidFill>
                  <a:srgbClr val="00B050"/>
                </a:solidFill>
              </a:rPr>
              <a:t>The </a:t>
            </a:r>
            <a:r>
              <a:rPr lang="hu-HU" dirty="0" err="1">
                <a:solidFill>
                  <a:srgbClr val="00B050"/>
                </a:solidFill>
              </a:rPr>
              <a:t>psychomotor</a:t>
            </a:r>
            <a:r>
              <a:rPr lang="hu-HU" dirty="0">
                <a:solidFill>
                  <a:srgbClr val="00B050"/>
                </a:solidFill>
              </a:rPr>
              <a:t> </a:t>
            </a:r>
            <a:r>
              <a:rPr lang="hu-HU" dirty="0" err="1">
                <a:solidFill>
                  <a:srgbClr val="00B050"/>
                </a:solidFill>
              </a:rPr>
              <a:t>domain</a:t>
            </a:r>
            <a:r>
              <a:rPr lang="hu-HU" dirty="0">
                <a:solidFill>
                  <a:srgbClr val="00B050"/>
                </a:solidFill>
              </a:rPr>
              <a:t>. T</a:t>
            </a:r>
            <a:r>
              <a:rPr lang="en-US" dirty="0">
                <a:solidFill>
                  <a:srgbClr val="00B050"/>
                </a:solidFill>
              </a:rPr>
              <a:t>he ability to apply theoretical knowledge in different contexts</a:t>
            </a:r>
            <a:endParaRPr lang="hu-HU" dirty="0">
              <a:solidFill>
                <a:srgbClr val="00B050"/>
              </a:solidFill>
            </a:endParaRPr>
          </a:p>
        </p:txBody>
      </p:sp>
      <p:sp>
        <p:nvSpPr>
          <p:cNvPr id="7" name="Tartalom helye 2">
            <a:extLst>
              <a:ext uri="{FF2B5EF4-FFF2-40B4-BE49-F238E27FC236}">
                <a16:creationId xmlns:a16="http://schemas.microsoft.com/office/drawing/2014/main" id="{B82C45D9-46B7-4E1D-450B-B359C6FA418C}"/>
              </a:ext>
            </a:extLst>
          </p:cNvPr>
          <p:cNvSpPr txBox="1">
            <a:spLocks/>
          </p:cNvSpPr>
          <p:nvPr/>
        </p:nvSpPr>
        <p:spPr>
          <a:xfrm>
            <a:off x="1404078" y="4490112"/>
            <a:ext cx="6898310" cy="102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u-HU" dirty="0" err="1">
                <a:solidFill>
                  <a:srgbClr val="FF0000"/>
                </a:solidFill>
              </a:rPr>
              <a:t>Attitude</a:t>
            </a:r>
            <a:r>
              <a:rPr lang="hu-HU" dirty="0">
                <a:solidFill>
                  <a:srgbClr val="FF0000"/>
                </a:solidFill>
              </a:rPr>
              <a:t>: </a:t>
            </a:r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hu-HU" dirty="0">
                <a:solidFill>
                  <a:srgbClr val="FF0000"/>
                </a:solidFill>
              </a:rPr>
              <a:t>a</a:t>
            </a:r>
            <a:r>
              <a:rPr lang="en-US" dirty="0" err="1">
                <a:solidFill>
                  <a:srgbClr val="FF0000"/>
                </a:solidFill>
              </a:rPr>
              <a:t>ffective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hu-HU" dirty="0">
                <a:solidFill>
                  <a:srgbClr val="FF0000"/>
                </a:solidFill>
              </a:rPr>
              <a:t>d</a:t>
            </a:r>
            <a:r>
              <a:rPr lang="en-US" dirty="0" err="1">
                <a:solidFill>
                  <a:srgbClr val="FF0000"/>
                </a:solidFill>
              </a:rPr>
              <a:t>omain</a:t>
            </a:r>
            <a:r>
              <a:rPr lang="hu-HU" dirty="0">
                <a:solidFill>
                  <a:srgbClr val="FF0000"/>
                </a:solidFill>
              </a:rPr>
              <a:t>. T</a:t>
            </a:r>
            <a:r>
              <a:rPr lang="en-US" dirty="0">
                <a:solidFill>
                  <a:srgbClr val="FF0000"/>
                </a:solidFill>
              </a:rPr>
              <a:t>he emotions and attitudes to learning</a:t>
            </a:r>
            <a:endParaRPr lang="hu-HU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2" name="Szabadkéz 11">
                <a:extLst>
                  <a:ext uri="{FF2B5EF4-FFF2-40B4-BE49-F238E27FC236}">
                    <a16:creationId xmlns:a16="http://schemas.microsoft.com/office/drawing/2014/main" id="{4C097C05-E639-8B31-34A0-B3A8CCBE40B0}"/>
                  </a:ext>
                </a:extLst>
              </p14:cNvPr>
              <p14:cNvContentPartPr/>
              <p14:nvPr/>
            </p14:nvContentPartPr>
            <p14:xfrm>
              <a:off x="446045" y="590362"/>
              <a:ext cx="7957440" cy="5748480"/>
            </p14:xfrm>
          </p:contentPart>
        </mc:Choice>
        <mc:Fallback xmlns="">
          <p:pic>
            <p:nvPicPr>
              <p:cNvPr id="12" name="Szabadkéz 11">
                <a:extLst>
                  <a:ext uri="{FF2B5EF4-FFF2-40B4-BE49-F238E27FC236}">
                    <a16:creationId xmlns:a16="http://schemas.microsoft.com/office/drawing/2014/main" id="{4C097C05-E639-8B31-34A0-B3A8CCBE40B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0045" y="518362"/>
                <a:ext cx="8029080" cy="589212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Szövegdoboz 12">
            <a:extLst>
              <a:ext uri="{FF2B5EF4-FFF2-40B4-BE49-F238E27FC236}">
                <a16:creationId xmlns:a16="http://schemas.microsoft.com/office/drawing/2014/main" id="{8894C9B2-5879-96AA-EDC8-12AE4FB3FFFD}"/>
              </a:ext>
            </a:extLst>
          </p:cNvPr>
          <p:cNvSpPr txBox="1"/>
          <p:nvPr/>
        </p:nvSpPr>
        <p:spPr>
          <a:xfrm>
            <a:off x="8843749" y="1733266"/>
            <a:ext cx="2374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err="1">
                <a:solidFill>
                  <a:srgbClr val="FFC000"/>
                </a:solidFill>
              </a:rPr>
              <a:t>Autonomy</a:t>
            </a:r>
            <a:endParaRPr lang="hu-HU" sz="3200" b="1" dirty="0">
              <a:solidFill>
                <a:srgbClr val="FFC000"/>
              </a:solidFill>
            </a:endParaRP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8D61D6DF-7585-2D97-889E-0C84CAB81B37}"/>
              </a:ext>
            </a:extLst>
          </p:cNvPr>
          <p:cNvSpPr txBox="1"/>
          <p:nvPr/>
        </p:nvSpPr>
        <p:spPr>
          <a:xfrm>
            <a:off x="8802806" y="4285396"/>
            <a:ext cx="28250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err="1">
                <a:solidFill>
                  <a:srgbClr val="FFC000"/>
                </a:solidFill>
              </a:rPr>
              <a:t>Competence</a:t>
            </a:r>
            <a:endParaRPr lang="hu-HU" sz="3200" b="1" dirty="0">
              <a:solidFill>
                <a:srgbClr val="FFC000"/>
              </a:solidFill>
            </a:endParaRPr>
          </a:p>
        </p:txBody>
      </p:sp>
      <p:sp>
        <p:nvSpPr>
          <p:cNvPr id="18" name="Nyíl: lefelé mutató 17">
            <a:extLst>
              <a:ext uri="{FF2B5EF4-FFF2-40B4-BE49-F238E27FC236}">
                <a16:creationId xmlns:a16="http://schemas.microsoft.com/office/drawing/2014/main" id="{24BCFA72-2F3E-5365-0214-414BF14B7D25}"/>
              </a:ext>
            </a:extLst>
          </p:cNvPr>
          <p:cNvSpPr/>
          <p:nvPr/>
        </p:nvSpPr>
        <p:spPr>
          <a:xfrm>
            <a:off x="9880978" y="2572604"/>
            <a:ext cx="300251" cy="152854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10878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E84DF8B8-6158-9467-CC04-82EE00D2C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436" y="6196084"/>
            <a:ext cx="8268081" cy="4230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hlinkClick r:id="rId2"/>
              </a:rPr>
              <a:t>https://spark.scu.edu.au/kb/tl/design/bloom-s-taxonomy</a:t>
            </a:r>
            <a:r>
              <a:rPr lang="hu-HU" dirty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9" name="Tartalom helye 8" descr="A képen szöveg, képernyőkép, Betűtípus, tervezé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21EFFFC0-3CBD-65B2-4ECC-C403F24DF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665" y="292429"/>
            <a:ext cx="9963977" cy="590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501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err="1">
                <a:solidFill>
                  <a:srgbClr val="FF0000"/>
                </a:solidFill>
              </a:rPr>
              <a:t>Learning</a:t>
            </a:r>
            <a:r>
              <a:rPr lang="hu-HU" sz="3600" dirty="0">
                <a:solidFill>
                  <a:srgbClr val="FF0000"/>
                </a:solidFill>
              </a:rPr>
              <a:t> </a:t>
            </a:r>
            <a:r>
              <a:rPr lang="hu-HU" sz="3600" dirty="0" err="1">
                <a:solidFill>
                  <a:srgbClr val="FF0000"/>
                </a:solidFill>
              </a:rPr>
              <a:t>outcomes</a:t>
            </a:r>
            <a:endParaRPr lang="hu-HU" sz="3600" dirty="0">
              <a:solidFill>
                <a:srgbClr val="FF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51678" y="1874517"/>
            <a:ext cx="10178322" cy="4474032"/>
          </a:xfrm>
        </p:spPr>
        <p:txBody>
          <a:bodyPr/>
          <a:lstStyle/>
          <a:p>
            <a:endParaRPr lang="hu-HU" dirty="0"/>
          </a:p>
          <a:p>
            <a:r>
              <a:rPr lang="en-US" sz="2800" dirty="0">
                <a:solidFill>
                  <a:schemeClr val="tx1"/>
                </a:solidFill>
              </a:rPr>
              <a:t>A</a:t>
            </a:r>
            <a:r>
              <a:rPr lang="hu-HU" sz="2800" dirty="0">
                <a:solidFill>
                  <a:schemeClr val="tx1"/>
                </a:solidFill>
              </a:rPr>
              <a:t> </a:t>
            </a:r>
            <a:r>
              <a:rPr lang="hu-HU" sz="2800" dirty="0" err="1">
                <a:solidFill>
                  <a:schemeClr val="tx1"/>
                </a:solidFill>
              </a:rPr>
              <a:t>learner</a:t>
            </a:r>
            <a:r>
              <a:rPr lang="hu-HU" sz="2800" dirty="0">
                <a:solidFill>
                  <a:schemeClr val="tx1"/>
                </a:solidFill>
              </a:rPr>
              <a:t>-centered</a:t>
            </a:r>
            <a:r>
              <a:rPr lang="en-US" sz="2800" dirty="0">
                <a:solidFill>
                  <a:schemeClr val="tx1"/>
                </a:solidFill>
              </a:rPr>
              <a:t> approach that defines formal and informal learning pathways from the perspective of outcomes.</a:t>
            </a:r>
            <a:endParaRPr lang="hu-HU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hu-HU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Statements about what the student knows, understands, is capable of, and what attitudes they have after completing a learning process. </a:t>
            </a:r>
            <a:endParaRPr lang="hu-H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625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161F2-C679-C5D5-D7C4-8DA3CA031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652238C-E5C5-C59E-C9E9-3933E3A7D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410" y="382385"/>
            <a:ext cx="10435590" cy="1492132"/>
          </a:xfrm>
        </p:spPr>
        <p:txBody>
          <a:bodyPr>
            <a:normAutofit/>
          </a:bodyPr>
          <a:lstStyle/>
          <a:p>
            <a:r>
              <a:rPr lang="hu-HU" sz="3600" dirty="0" err="1">
                <a:solidFill>
                  <a:srgbClr val="FF0000"/>
                </a:solidFill>
              </a:rPr>
              <a:t>Possible</a:t>
            </a:r>
            <a:r>
              <a:rPr lang="hu-HU" sz="3600" dirty="0">
                <a:solidFill>
                  <a:srgbClr val="FF0000"/>
                </a:solidFill>
              </a:rPr>
              <a:t> </a:t>
            </a:r>
            <a:r>
              <a:rPr lang="hu-HU" sz="3600" dirty="0" err="1">
                <a:solidFill>
                  <a:srgbClr val="FF0000"/>
                </a:solidFill>
              </a:rPr>
              <a:t>learning</a:t>
            </a:r>
            <a:r>
              <a:rPr lang="hu-HU" sz="3600" dirty="0">
                <a:solidFill>
                  <a:srgbClr val="FF0000"/>
                </a:solidFill>
              </a:rPr>
              <a:t> </a:t>
            </a:r>
            <a:r>
              <a:rPr lang="hu-HU" sz="3600" dirty="0" err="1">
                <a:solidFill>
                  <a:srgbClr val="FF0000"/>
                </a:solidFill>
              </a:rPr>
              <a:t>outcomes</a:t>
            </a:r>
            <a:r>
              <a:rPr lang="hu-HU" sz="3600" dirty="0">
                <a:solidFill>
                  <a:srgbClr val="FF0000"/>
                </a:solidFill>
              </a:rPr>
              <a:t> of a </a:t>
            </a:r>
            <a:r>
              <a:rPr lang="hu-HU" sz="3600" dirty="0" err="1">
                <a:solidFill>
                  <a:srgbClr val="FF0000"/>
                </a:solidFill>
              </a:rPr>
              <a:t>mobility</a:t>
            </a:r>
            <a:endParaRPr lang="hu-HU" sz="3600" dirty="0">
              <a:solidFill>
                <a:srgbClr val="FF0000"/>
              </a:solidFill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F0D591B-01DB-115D-82C3-2FC8E7C52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429408"/>
            <a:ext cx="10178322" cy="465608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hu-H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tudents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will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discover the environmental treasures of their own town and the town where the host school is located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pPr algn="ctr"/>
            <a:endParaRPr lang="hu-H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They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will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identify local environmental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problems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in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the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host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community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pPr algn="ctr"/>
            <a:endParaRPr lang="hu-H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They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will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work together to develop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suggestions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for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possible solutions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ctr"/>
            <a:endParaRPr lang="hu-H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They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will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develop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their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foreign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language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skills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0" indent="0" algn="ctr">
              <a:buNone/>
            </a:pPr>
            <a:endParaRPr lang="hu-H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They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will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learn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and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experience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local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costums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and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become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open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to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other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people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and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cultures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ctr"/>
            <a:endParaRPr lang="hu-H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hu-H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 algn="ctr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 algn="ctr">
              <a:buNone/>
            </a:pPr>
            <a:endParaRPr lang="hu-H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204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 err="1">
                <a:solidFill>
                  <a:srgbClr val="FF0000"/>
                </a:solidFill>
              </a:rPr>
              <a:t>Activities</a:t>
            </a:r>
            <a:r>
              <a:rPr lang="hu-HU" sz="3600" dirty="0">
                <a:solidFill>
                  <a:srgbClr val="FF0000"/>
                </a:solidFill>
              </a:rPr>
              <a:t> of a </a:t>
            </a:r>
            <a:r>
              <a:rPr lang="hu-HU" sz="3600" dirty="0" err="1">
                <a:solidFill>
                  <a:srgbClr val="FF0000"/>
                </a:solidFill>
              </a:rPr>
              <a:t>mobility</a:t>
            </a:r>
            <a:endParaRPr lang="hu-HU" sz="3600" dirty="0">
              <a:solidFill>
                <a:srgbClr val="FF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>
                <a:solidFill>
                  <a:schemeClr val="tx1"/>
                </a:solidFill>
              </a:rPr>
              <a:t>The mobility will last for five days. </a:t>
            </a:r>
            <a:r>
              <a:rPr lang="hu-HU" i="1" dirty="0">
                <a:solidFill>
                  <a:schemeClr val="tx1"/>
                </a:solidFill>
              </a:rPr>
              <a:t> </a:t>
            </a:r>
            <a:r>
              <a:rPr lang="en-US" i="1" dirty="0">
                <a:solidFill>
                  <a:schemeClr val="tx1"/>
                </a:solidFill>
              </a:rPr>
              <a:t>As part of the introductory program, students will give presentations about their own institutions and vi</a:t>
            </a:r>
            <a:r>
              <a:rPr lang="hu-HU" i="1" dirty="0" err="1">
                <a:solidFill>
                  <a:schemeClr val="tx1"/>
                </a:solidFill>
              </a:rPr>
              <a:t>sit</a:t>
            </a:r>
            <a:r>
              <a:rPr lang="en-US" i="1" dirty="0">
                <a:solidFill>
                  <a:schemeClr val="tx1"/>
                </a:solidFill>
              </a:rPr>
              <a:t> an environmental photo exhibition </a:t>
            </a:r>
            <a:r>
              <a:rPr lang="hu-HU" i="1" dirty="0" err="1">
                <a:solidFill>
                  <a:schemeClr val="tx1"/>
                </a:solidFill>
              </a:rPr>
              <a:t>prepared</a:t>
            </a:r>
            <a:r>
              <a:rPr lang="en-US" i="1" dirty="0">
                <a:solidFill>
                  <a:schemeClr val="tx1"/>
                </a:solidFill>
              </a:rPr>
              <a:t> by local students</a:t>
            </a:r>
            <a:r>
              <a:rPr lang="hu-HU" i="1" dirty="0">
                <a:solidFill>
                  <a:schemeClr val="tx1"/>
                </a:solidFill>
              </a:rPr>
              <a:t> </a:t>
            </a:r>
            <a:r>
              <a:rPr lang="hu-HU" i="1" dirty="0" err="1">
                <a:solidFill>
                  <a:schemeClr val="tx1"/>
                </a:solidFill>
              </a:rPr>
              <a:t>on</a:t>
            </a:r>
            <a:r>
              <a:rPr lang="hu-HU" i="1" dirty="0">
                <a:solidFill>
                  <a:schemeClr val="tx1"/>
                </a:solidFill>
              </a:rPr>
              <a:t> local </a:t>
            </a:r>
            <a:r>
              <a:rPr lang="hu-HU" i="1" dirty="0" err="1">
                <a:solidFill>
                  <a:schemeClr val="tx1"/>
                </a:solidFill>
              </a:rPr>
              <a:t>environmental</a:t>
            </a:r>
            <a:r>
              <a:rPr lang="hu-HU" i="1" dirty="0">
                <a:solidFill>
                  <a:schemeClr val="tx1"/>
                </a:solidFill>
              </a:rPr>
              <a:t> </a:t>
            </a:r>
            <a:r>
              <a:rPr lang="hu-HU" i="1" dirty="0" err="1">
                <a:solidFill>
                  <a:schemeClr val="tx1"/>
                </a:solidFill>
              </a:rPr>
              <a:t>issues</a:t>
            </a:r>
            <a:r>
              <a:rPr lang="en-US" i="1" dirty="0">
                <a:solidFill>
                  <a:schemeClr val="tx1"/>
                </a:solidFill>
              </a:rPr>
              <a:t>. </a:t>
            </a:r>
            <a:r>
              <a:rPr lang="hu-HU" i="1" dirty="0">
                <a:solidFill>
                  <a:schemeClr val="tx1"/>
                </a:solidFill>
              </a:rPr>
              <a:t> </a:t>
            </a:r>
            <a:r>
              <a:rPr lang="en-US" i="1" dirty="0">
                <a:solidFill>
                  <a:schemeClr val="tx1"/>
                </a:solidFill>
              </a:rPr>
              <a:t>There will also be professional fieldwork: hydropower </a:t>
            </a:r>
            <a:r>
              <a:rPr lang="hu-HU" i="1" dirty="0" err="1">
                <a:solidFill>
                  <a:schemeClr val="tx1"/>
                </a:solidFill>
              </a:rPr>
              <a:t>station</a:t>
            </a:r>
            <a:r>
              <a:rPr lang="en-US" i="1" dirty="0">
                <a:solidFill>
                  <a:schemeClr val="tx1"/>
                </a:solidFill>
              </a:rPr>
              <a:t>, forestry activities. Sports, cultural, and gastronomic programs are also planned. </a:t>
            </a:r>
            <a:r>
              <a:rPr lang="hu-HU" i="1" dirty="0">
                <a:solidFill>
                  <a:schemeClr val="tx1"/>
                </a:solidFill>
              </a:rPr>
              <a:t> </a:t>
            </a:r>
            <a:r>
              <a:rPr lang="en-US" i="1" dirty="0">
                <a:solidFill>
                  <a:schemeClr val="tx1"/>
                </a:solidFill>
              </a:rPr>
              <a:t>The students will participate in</a:t>
            </a:r>
            <a:r>
              <a:rPr lang="hu-HU" i="1" dirty="0">
                <a:solidFill>
                  <a:schemeClr val="tx1"/>
                </a:solidFill>
              </a:rPr>
              <a:t> </a:t>
            </a:r>
            <a:r>
              <a:rPr lang="hu-HU" i="1" dirty="0" err="1">
                <a:solidFill>
                  <a:schemeClr val="tx1"/>
                </a:solidFill>
              </a:rPr>
              <a:t>regular</a:t>
            </a:r>
            <a:r>
              <a:rPr lang="hu-HU" i="1" dirty="0">
                <a:solidFill>
                  <a:schemeClr val="tx1"/>
                </a:solidFill>
              </a:rPr>
              <a:t> </a:t>
            </a:r>
            <a:r>
              <a:rPr lang="hu-HU" i="1" dirty="0" err="1">
                <a:solidFill>
                  <a:schemeClr val="tx1"/>
                </a:solidFill>
              </a:rPr>
              <a:t>school</a:t>
            </a:r>
            <a:r>
              <a:rPr lang="hu-HU" i="1" dirty="0">
                <a:solidFill>
                  <a:schemeClr val="tx1"/>
                </a:solidFill>
              </a:rPr>
              <a:t> </a:t>
            </a:r>
            <a:r>
              <a:rPr lang="hu-HU" i="1" dirty="0" err="1">
                <a:solidFill>
                  <a:schemeClr val="tx1"/>
                </a:solidFill>
              </a:rPr>
              <a:t>lessons</a:t>
            </a:r>
            <a:r>
              <a:rPr lang="en-US" i="1" dirty="0">
                <a:solidFill>
                  <a:schemeClr val="tx1"/>
                </a:solidFill>
              </a:rPr>
              <a:t>.</a:t>
            </a:r>
            <a:r>
              <a:rPr lang="hu-HU" i="1" dirty="0">
                <a:solidFill>
                  <a:schemeClr val="tx1"/>
                </a:solidFill>
              </a:rPr>
              <a:t>, </a:t>
            </a:r>
            <a:r>
              <a:rPr lang="hu-HU" i="1" dirty="0" err="1">
                <a:solidFill>
                  <a:schemeClr val="tx1"/>
                </a:solidFill>
              </a:rPr>
              <a:t>especially</a:t>
            </a:r>
            <a:r>
              <a:rPr lang="hu-HU" i="1" dirty="0">
                <a:solidFill>
                  <a:schemeClr val="tx1"/>
                </a:solidFill>
              </a:rPr>
              <a:t> </a:t>
            </a:r>
            <a:r>
              <a:rPr lang="hu-HU" i="1" dirty="0" err="1">
                <a:solidFill>
                  <a:schemeClr val="tx1"/>
                </a:solidFill>
              </a:rPr>
              <a:t>science</a:t>
            </a:r>
            <a:r>
              <a:rPr lang="hu-HU" i="1" dirty="0">
                <a:solidFill>
                  <a:schemeClr val="tx1"/>
                </a:solidFill>
              </a:rPr>
              <a:t> </a:t>
            </a:r>
            <a:r>
              <a:rPr lang="hu-HU" i="1" dirty="0" err="1">
                <a:solidFill>
                  <a:schemeClr val="tx1"/>
                </a:solidFill>
              </a:rPr>
              <a:t>classes</a:t>
            </a:r>
            <a:r>
              <a:rPr lang="hu-HU" i="1" dirty="0">
                <a:solidFill>
                  <a:schemeClr val="tx1"/>
                </a:solidFill>
              </a:rPr>
              <a:t>.  </a:t>
            </a:r>
            <a:r>
              <a:rPr lang="en-US" i="1" dirty="0">
                <a:solidFill>
                  <a:schemeClr val="tx1"/>
                </a:solidFill>
              </a:rPr>
              <a:t>The students will be accommodated by host families.</a:t>
            </a:r>
            <a:endParaRPr lang="hu-HU" dirty="0">
              <a:solidFill>
                <a:schemeClr val="tx1"/>
              </a:solidFill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97933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6107047"/>
              </p:ext>
            </p:extLst>
          </p:nvPr>
        </p:nvGraphicFramePr>
        <p:xfrm>
          <a:off x="954206" y="327547"/>
          <a:ext cx="10283588" cy="6408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8540">
                  <a:extLst>
                    <a:ext uri="{9D8B030D-6E8A-4147-A177-3AD203B41FA5}">
                      <a16:colId xmlns:a16="http://schemas.microsoft.com/office/drawing/2014/main" val="3973260953"/>
                    </a:ext>
                  </a:extLst>
                </a:gridCol>
                <a:gridCol w="2096262">
                  <a:extLst>
                    <a:ext uri="{9D8B030D-6E8A-4147-A177-3AD203B41FA5}">
                      <a16:colId xmlns:a16="http://schemas.microsoft.com/office/drawing/2014/main" val="1603659883"/>
                    </a:ext>
                  </a:extLst>
                </a:gridCol>
                <a:gridCol w="2096262">
                  <a:extLst>
                    <a:ext uri="{9D8B030D-6E8A-4147-A177-3AD203B41FA5}">
                      <a16:colId xmlns:a16="http://schemas.microsoft.com/office/drawing/2014/main" val="3512872837"/>
                    </a:ext>
                  </a:extLst>
                </a:gridCol>
                <a:gridCol w="2096262">
                  <a:extLst>
                    <a:ext uri="{9D8B030D-6E8A-4147-A177-3AD203B41FA5}">
                      <a16:colId xmlns:a16="http://schemas.microsoft.com/office/drawing/2014/main" val="1048778322"/>
                    </a:ext>
                  </a:extLst>
                </a:gridCol>
                <a:gridCol w="2096262">
                  <a:extLst>
                    <a:ext uri="{9D8B030D-6E8A-4147-A177-3AD203B41FA5}">
                      <a16:colId xmlns:a16="http://schemas.microsoft.com/office/drawing/2014/main" val="4084286827"/>
                    </a:ext>
                  </a:extLst>
                </a:gridCol>
              </a:tblGrid>
              <a:tr h="746897">
                <a:tc>
                  <a:txBody>
                    <a:bodyPr/>
                    <a:lstStyle/>
                    <a:p>
                      <a:r>
                        <a:rPr lang="hu-HU" dirty="0" err="1"/>
                        <a:t>Activity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err="1"/>
                        <a:t>Knowledge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err="1"/>
                        <a:t>Skill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err="1"/>
                        <a:t>Attitude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(</a:t>
                      </a:r>
                      <a:r>
                        <a:rPr lang="hu-HU" dirty="0" err="1"/>
                        <a:t>Autonomy</a:t>
                      </a:r>
                      <a:r>
                        <a:rPr lang="hu-HU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667200"/>
                  </a:ext>
                </a:extLst>
              </a:tr>
              <a:tr h="960297">
                <a:tc>
                  <a:txBody>
                    <a:bodyPr/>
                    <a:lstStyle/>
                    <a:p>
                      <a:r>
                        <a:rPr lang="hu-HU" sz="1600" strike="noStrike" dirty="0">
                          <a:solidFill>
                            <a:schemeClr val="tx1"/>
                          </a:solidFill>
                        </a:rPr>
                        <a:t>Prepare a </a:t>
                      </a:r>
                      <a:r>
                        <a:rPr lang="hu-HU" sz="1600" strike="noStrike" dirty="0" err="1">
                          <a:solidFill>
                            <a:schemeClr val="tx1"/>
                          </a:solidFill>
                        </a:rPr>
                        <a:t>presentation</a:t>
                      </a:r>
                      <a:r>
                        <a:rPr lang="hu-HU" sz="1600" strike="noStrike" dirty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hu-HU" sz="1600" strike="noStrike" dirty="0" err="1">
                          <a:solidFill>
                            <a:schemeClr val="tx1"/>
                          </a:solidFill>
                        </a:rPr>
                        <a:t>presenting</a:t>
                      </a:r>
                      <a:r>
                        <a:rPr lang="hu-HU" sz="1600" strike="noStrik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hu-HU" sz="1600" strike="noStrike" dirty="0" err="1">
                          <a:solidFill>
                            <a:schemeClr val="tx1"/>
                          </a:solidFill>
                        </a:rPr>
                        <a:t>their</a:t>
                      </a:r>
                      <a:r>
                        <a:rPr lang="hu-HU" sz="1600" strike="noStrik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hu-HU" sz="1600" strike="noStrike" dirty="0" err="1">
                          <a:solidFill>
                            <a:schemeClr val="tx1"/>
                          </a:solidFill>
                        </a:rPr>
                        <a:t>own</a:t>
                      </a:r>
                      <a:r>
                        <a:rPr lang="hu-HU" sz="1600" strike="noStrik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hu-HU" sz="1600" strike="noStrike" dirty="0" err="1">
                          <a:solidFill>
                            <a:schemeClr val="tx1"/>
                          </a:solidFill>
                        </a:rPr>
                        <a:t>school</a:t>
                      </a:r>
                      <a:r>
                        <a:rPr lang="hu-HU" sz="1600" strike="noStrike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hu-HU" sz="1600" strike="noStrik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80926"/>
                  </a:ext>
                </a:extLst>
              </a:tr>
              <a:tr h="960297">
                <a:tc>
                  <a:txBody>
                    <a:bodyPr/>
                    <a:lstStyle/>
                    <a:p>
                      <a:r>
                        <a:rPr lang="hu-HU" sz="1600" strike="noStrike" dirty="0">
                          <a:solidFill>
                            <a:schemeClr val="tx1"/>
                          </a:solidFill>
                        </a:rPr>
                        <a:t>Visit an </a:t>
                      </a:r>
                      <a:r>
                        <a:rPr lang="hu-HU" sz="1600" strike="noStrike" dirty="0" err="1">
                          <a:solidFill>
                            <a:schemeClr val="tx1"/>
                          </a:solidFill>
                        </a:rPr>
                        <a:t>exhibition</a:t>
                      </a:r>
                      <a:r>
                        <a:rPr lang="hu-HU" sz="1600" strike="noStrik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hu-HU" sz="1600" strike="noStrike" dirty="0" err="1">
                          <a:solidFill>
                            <a:schemeClr val="tx1"/>
                          </a:solidFill>
                        </a:rPr>
                        <a:t>on</a:t>
                      </a:r>
                      <a:r>
                        <a:rPr lang="hu-HU" sz="1600" strike="noStrike" dirty="0">
                          <a:solidFill>
                            <a:schemeClr val="tx1"/>
                          </a:solidFill>
                        </a:rPr>
                        <a:t> local </a:t>
                      </a:r>
                      <a:r>
                        <a:rPr lang="hu-HU" sz="1600" strike="noStrike" dirty="0" err="1">
                          <a:solidFill>
                            <a:schemeClr val="tx1"/>
                          </a:solidFill>
                        </a:rPr>
                        <a:t>environmental</a:t>
                      </a:r>
                      <a:r>
                        <a:rPr lang="hu-HU" sz="1600" strike="noStrik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hu-HU" sz="1600" strike="noStrike" dirty="0" err="1">
                          <a:solidFill>
                            <a:schemeClr val="tx1"/>
                          </a:solidFill>
                        </a:rPr>
                        <a:t>issues</a:t>
                      </a:r>
                      <a:endParaRPr lang="hu-HU" sz="1600" strike="noStrik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614532"/>
                  </a:ext>
                </a:extLst>
              </a:tr>
              <a:tr h="960297">
                <a:tc>
                  <a:txBody>
                    <a:bodyPr/>
                    <a:lstStyle/>
                    <a:p>
                      <a:r>
                        <a:rPr lang="hu-HU" sz="1600" dirty="0"/>
                        <a:t>Professional </a:t>
                      </a:r>
                      <a:r>
                        <a:rPr lang="hu-HU" sz="1600" dirty="0" err="1"/>
                        <a:t>fieldwork</a:t>
                      </a:r>
                      <a:r>
                        <a:rPr lang="hu-HU" sz="1600" dirty="0"/>
                        <a:t>: </a:t>
                      </a:r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hydropower station, forestry activities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554533"/>
                  </a:ext>
                </a:extLst>
              </a:tr>
              <a:tr h="960297">
                <a:tc>
                  <a:txBody>
                    <a:bodyPr/>
                    <a:lstStyle/>
                    <a:p>
                      <a:r>
                        <a:rPr lang="hu-HU" sz="1600" dirty="0"/>
                        <a:t>Sport, </a:t>
                      </a:r>
                      <a:r>
                        <a:rPr lang="hu-HU" sz="1600" dirty="0" err="1"/>
                        <a:t>cultural</a:t>
                      </a:r>
                      <a:r>
                        <a:rPr lang="hu-HU" sz="1600" dirty="0"/>
                        <a:t> and </a:t>
                      </a:r>
                      <a:r>
                        <a:rPr lang="hu-HU" sz="1600" dirty="0" err="1"/>
                        <a:t>gastronomic</a:t>
                      </a:r>
                      <a:r>
                        <a:rPr lang="hu-HU" sz="1600" dirty="0"/>
                        <a:t> </a:t>
                      </a:r>
                      <a:r>
                        <a:rPr lang="hu-HU" sz="1600" dirty="0" err="1"/>
                        <a:t>programs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373182"/>
                  </a:ext>
                </a:extLst>
              </a:tr>
              <a:tr h="784902">
                <a:tc>
                  <a:txBody>
                    <a:bodyPr/>
                    <a:lstStyle/>
                    <a:p>
                      <a:r>
                        <a:rPr lang="hu-HU" sz="1600" dirty="0" err="1"/>
                        <a:t>School</a:t>
                      </a:r>
                      <a:r>
                        <a:rPr lang="hu-HU" sz="1600" dirty="0"/>
                        <a:t> </a:t>
                      </a:r>
                      <a:r>
                        <a:rPr lang="hu-HU" sz="1600" dirty="0" err="1"/>
                        <a:t>lessons</a:t>
                      </a:r>
                      <a:r>
                        <a:rPr lang="hu-HU" sz="1600" dirty="0"/>
                        <a:t> (</a:t>
                      </a:r>
                      <a:r>
                        <a:rPr lang="hu-HU" sz="1600" dirty="0" err="1"/>
                        <a:t>science</a:t>
                      </a:r>
                      <a:r>
                        <a:rPr lang="hu-HU" sz="16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774123"/>
                  </a:ext>
                </a:extLst>
              </a:tr>
              <a:tr h="808434">
                <a:tc>
                  <a:txBody>
                    <a:bodyPr/>
                    <a:lstStyle/>
                    <a:p>
                      <a:r>
                        <a:rPr lang="hu-HU" sz="1600" dirty="0" err="1"/>
                        <a:t>Being</a:t>
                      </a:r>
                      <a:r>
                        <a:rPr lang="hu-HU" sz="1600" dirty="0"/>
                        <a:t> </a:t>
                      </a:r>
                      <a:r>
                        <a:rPr lang="hu-HU" sz="1600" dirty="0" err="1"/>
                        <a:t>accommodated</a:t>
                      </a:r>
                      <a:r>
                        <a:rPr lang="hu-HU" sz="1600" dirty="0"/>
                        <a:t> </a:t>
                      </a:r>
                      <a:r>
                        <a:rPr lang="hu-HU" sz="1600" dirty="0" err="1"/>
                        <a:t>by</a:t>
                      </a:r>
                      <a:r>
                        <a:rPr lang="hu-HU" sz="1600" dirty="0"/>
                        <a:t> </a:t>
                      </a:r>
                      <a:r>
                        <a:rPr lang="hu-HU" sz="1600" dirty="0" err="1"/>
                        <a:t>families</a:t>
                      </a:r>
                      <a:endParaRPr lang="hu-H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301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8318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04775" y="382385"/>
            <a:ext cx="11213431" cy="1492132"/>
          </a:xfrm>
        </p:spPr>
        <p:txBody>
          <a:bodyPr>
            <a:normAutofit/>
          </a:bodyPr>
          <a:lstStyle/>
          <a:p>
            <a:r>
              <a:rPr lang="hu-HU" sz="3600" dirty="0">
                <a:solidFill>
                  <a:srgbClr val="FF0000"/>
                </a:solidFill>
              </a:rPr>
              <a:t>Monitoring and </a:t>
            </a:r>
            <a:r>
              <a:rPr lang="hu-HU" sz="3600" dirty="0" err="1">
                <a:solidFill>
                  <a:srgbClr val="FF0000"/>
                </a:solidFill>
              </a:rPr>
              <a:t>evaluation</a:t>
            </a:r>
            <a:r>
              <a:rPr lang="hu-HU" sz="3600" dirty="0">
                <a:solidFill>
                  <a:srgbClr val="FF0000"/>
                </a:solidFill>
              </a:rPr>
              <a:t> of </a:t>
            </a:r>
            <a:r>
              <a:rPr lang="hu-HU" sz="3600" dirty="0" err="1">
                <a:solidFill>
                  <a:srgbClr val="FF0000"/>
                </a:solidFill>
              </a:rPr>
              <a:t>learning</a:t>
            </a:r>
            <a:r>
              <a:rPr lang="hu-HU" sz="3600" dirty="0">
                <a:solidFill>
                  <a:srgbClr val="FF0000"/>
                </a:solidFill>
              </a:rPr>
              <a:t> </a:t>
            </a:r>
            <a:r>
              <a:rPr lang="hu-HU" sz="3600" dirty="0" err="1">
                <a:solidFill>
                  <a:srgbClr val="FF0000"/>
                </a:solidFill>
              </a:rPr>
              <a:t>outcomes</a:t>
            </a:r>
            <a:endParaRPr lang="hu-HU" sz="3600" dirty="0">
              <a:solidFill>
                <a:srgbClr val="FF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51678" y="1429408"/>
            <a:ext cx="10178322" cy="46560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hu-H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tudents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will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discover the environmental treasures of their own town and the town where the host school is located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pPr algn="ctr"/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They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will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work with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their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peers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to identify local environmental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problems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in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the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host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community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pPr algn="ctr"/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They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will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work together to develop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suggestions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for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possible solutions</a:t>
            </a:r>
            <a:endParaRPr lang="hu-H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They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will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develop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their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foreign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language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skills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ctr"/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They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will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learn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and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experience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local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costums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and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become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open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to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other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people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and </a:t>
            </a:r>
            <a:r>
              <a:rPr lang="hu-H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cultures</a:t>
            </a:r>
            <a:r>
              <a:rPr lang="hu-H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hu-HU" dirty="0"/>
          </a:p>
          <a:p>
            <a:pPr marL="0" indent="0" algn="ctr">
              <a:buNone/>
            </a:pPr>
            <a:r>
              <a:rPr lang="hu-HU" dirty="0" err="1">
                <a:solidFill>
                  <a:srgbClr val="FF0000"/>
                </a:solidFill>
              </a:rPr>
              <a:t>Do</a:t>
            </a:r>
            <a:r>
              <a:rPr lang="hu-HU" dirty="0">
                <a:solidFill>
                  <a:srgbClr val="FF0000"/>
                </a:solidFill>
              </a:rPr>
              <a:t> </a:t>
            </a:r>
            <a:r>
              <a:rPr lang="hu-HU" dirty="0" err="1">
                <a:solidFill>
                  <a:srgbClr val="FF0000"/>
                </a:solidFill>
              </a:rPr>
              <a:t>these</a:t>
            </a:r>
            <a:r>
              <a:rPr lang="hu-HU" dirty="0">
                <a:solidFill>
                  <a:srgbClr val="FF0000"/>
                </a:solidFill>
              </a:rPr>
              <a:t> </a:t>
            </a:r>
            <a:r>
              <a:rPr lang="hu-HU" dirty="0" err="1">
                <a:solidFill>
                  <a:srgbClr val="FF0000"/>
                </a:solidFill>
              </a:rPr>
              <a:t>outcomes</a:t>
            </a:r>
            <a:r>
              <a:rPr lang="hu-HU" dirty="0">
                <a:solidFill>
                  <a:srgbClr val="FF0000"/>
                </a:solidFill>
              </a:rPr>
              <a:t> overlap </a:t>
            </a:r>
            <a:r>
              <a:rPr lang="hu-HU" dirty="0" err="1">
                <a:solidFill>
                  <a:srgbClr val="FF0000"/>
                </a:solidFill>
              </a:rPr>
              <a:t>with</a:t>
            </a:r>
            <a:r>
              <a:rPr lang="hu-HU" dirty="0">
                <a:solidFill>
                  <a:srgbClr val="FF0000"/>
                </a:solidFill>
              </a:rPr>
              <a:t> </a:t>
            </a:r>
            <a:r>
              <a:rPr lang="hu-HU" dirty="0" err="1">
                <a:solidFill>
                  <a:srgbClr val="FF0000"/>
                </a:solidFill>
              </a:rPr>
              <a:t>the</a:t>
            </a:r>
            <a:r>
              <a:rPr lang="hu-HU" dirty="0">
                <a:solidFill>
                  <a:srgbClr val="FF0000"/>
                </a:solidFill>
              </a:rPr>
              <a:t> program </a:t>
            </a:r>
            <a:r>
              <a:rPr lang="hu-HU" dirty="0" err="1">
                <a:solidFill>
                  <a:srgbClr val="FF0000"/>
                </a:solidFill>
              </a:rPr>
              <a:t>planned</a:t>
            </a:r>
            <a:r>
              <a:rPr lang="hu-HU" dirty="0">
                <a:solidFill>
                  <a:srgbClr val="FF0000"/>
                </a:solidFill>
              </a:rPr>
              <a:t> </a:t>
            </a:r>
            <a:r>
              <a:rPr lang="hu-HU" dirty="0" err="1">
                <a:solidFill>
                  <a:srgbClr val="FF0000"/>
                </a:solidFill>
              </a:rPr>
              <a:t>before</a:t>
            </a:r>
            <a:r>
              <a:rPr lang="hu-HU" dirty="0">
                <a:solidFill>
                  <a:srgbClr val="FF0000"/>
                </a:solidFill>
              </a:rPr>
              <a:t>?</a:t>
            </a:r>
            <a:endParaRPr lang="hu-H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314494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TM10001106[[fn=Jelvény]]</Template>
  <TotalTime>1109</TotalTime>
  <Words>431</Words>
  <Application>Microsoft Office PowerPoint</Application>
  <PresentationFormat>Szélesvásznú</PresentationFormat>
  <Paragraphs>55</Paragraphs>
  <Slides>10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4" baseType="lpstr">
      <vt:lpstr>Arial</vt:lpstr>
      <vt:lpstr>Gill Sans MT</vt:lpstr>
      <vt:lpstr>Impact</vt:lpstr>
      <vt:lpstr>Badge</vt:lpstr>
      <vt:lpstr>Project = learning process</vt:lpstr>
      <vt:lpstr>PowerPoint-bemutató</vt:lpstr>
      <vt:lpstr>Key competences</vt:lpstr>
      <vt:lpstr>Learning outcomes in the context of Competences</vt:lpstr>
      <vt:lpstr>PowerPoint-bemutató</vt:lpstr>
      <vt:lpstr>Learning outcomes</vt:lpstr>
      <vt:lpstr>Possible learning outcomes of a mobility</vt:lpstr>
      <vt:lpstr>Activities of a mobility</vt:lpstr>
      <vt:lpstr>PowerPoint-bemutató</vt:lpstr>
      <vt:lpstr>Monitoring and evaluation of learning outcomes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Disszemináció és ami mögötte van</dc:title>
  <dc:creator>Kovács Eszter</dc:creator>
  <cp:lastModifiedBy>User</cp:lastModifiedBy>
  <cp:revision>104</cp:revision>
  <dcterms:created xsi:type="dcterms:W3CDTF">2019-10-01T15:26:43Z</dcterms:created>
  <dcterms:modified xsi:type="dcterms:W3CDTF">2025-08-06T08:32:05Z</dcterms:modified>
</cp:coreProperties>
</file>